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sldIdLst>
    <p:sldId id="256" r:id="rId2"/>
    <p:sldId id="272" r:id="rId3"/>
    <p:sldId id="275" r:id="rId4"/>
    <p:sldId id="258" r:id="rId5"/>
    <p:sldId id="259" r:id="rId6"/>
    <p:sldId id="276" r:id="rId7"/>
    <p:sldId id="280" r:id="rId8"/>
    <p:sldId id="281" r:id="rId9"/>
    <p:sldId id="282" r:id="rId10"/>
    <p:sldId id="261" r:id="rId11"/>
    <p:sldId id="262" r:id="rId12"/>
    <p:sldId id="289" r:id="rId13"/>
    <p:sldId id="290" r:id="rId14"/>
    <p:sldId id="291" r:id="rId15"/>
    <p:sldId id="292" r:id="rId16"/>
    <p:sldId id="293" r:id="rId17"/>
    <p:sldId id="294" r:id="rId18"/>
    <p:sldId id="268" r:id="rId19"/>
    <p:sldId id="269" r:id="rId20"/>
    <p:sldId id="284" r:id="rId21"/>
    <p:sldId id="271" r:id="rId22"/>
    <p:sldId id="286" r:id="rId23"/>
    <p:sldId id="287" r:id="rId24"/>
    <p:sldId id="28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35B3F-AC89-24F9-6224-15A2FF0B6E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6E4AC15-F121-3179-1D28-B3F6846E8B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2C4EE32-BAF5-9DF2-062B-9A90254D2AAC}"/>
              </a:ext>
            </a:extLst>
          </p:cNvPr>
          <p:cNvSpPr>
            <a:spLocks noGrp="1"/>
          </p:cNvSpPr>
          <p:nvPr>
            <p:ph type="dt" sz="half" idx="10"/>
          </p:nvPr>
        </p:nvSpPr>
        <p:spPr/>
        <p:txBody>
          <a:bodyPr/>
          <a:lstStyle/>
          <a:p>
            <a:fld id="{3E4396C8-4B51-4F06-AEA5-6C8FF40EE0E2}" type="datetimeFigureOut">
              <a:rPr lang="en-IN" smtClean="0"/>
              <a:t>05-06-2023</a:t>
            </a:fld>
            <a:endParaRPr lang="en-IN"/>
          </a:p>
        </p:txBody>
      </p:sp>
      <p:sp>
        <p:nvSpPr>
          <p:cNvPr id="5" name="Footer Placeholder 4">
            <a:extLst>
              <a:ext uri="{FF2B5EF4-FFF2-40B4-BE49-F238E27FC236}">
                <a16:creationId xmlns:a16="http://schemas.microsoft.com/office/drawing/2014/main" id="{55CDCE69-8296-12BE-4663-85EEC49A8E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F8E95A-E1F9-B2FE-1C7D-8438D0491D54}"/>
              </a:ext>
            </a:extLst>
          </p:cNvPr>
          <p:cNvSpPr>
            <a:spLocks noGrp="1"/>
          </p:cNvSpPr>
          <p:nvPr>
            <p:ph type="sldNum" sz="quarter" idx="12"/>
          </p:nvPr>
        </p:nvSpPr>
        <p:spPr/>
        <p:txBody>
          <a:bodyPr/>
          <a:lstStyle/>
          <a:p>
            <a:fld id="{938356E1-0B29-4F1D-BA80-4E5381466AEB}" type="slidenum">
              <a:rPr lang="en-IN" smtClean="0"/>
              <a:t>‹#›</a:t>
            </a:fld>
            <a:endParaRPr lang="en-IN"/>
          </a:p>
        </p:txBody>
      </p:sp>
    </p:spTree>
    <p:extLst>
      <p:ext uri="{BB962C8B-B14F-4D97-AF65-F5344CB8AC3E}">
        <p14:creationId xmlns:p14="http://schemas.microsoft.com/office/powerpoint/2010/main" val="2785401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B758D-AA31-B5BB-45DA-30AE7197E77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456FE70-81BA-3751-41AE-23105FDF3F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1A927D-50B1-8C73-63F6-5A2E6458E686}"/>
              </a:ext>
            </a:extLst>
          </p:cNvPr>
          <p:cNvSpPr>
            <a:spLocks noGrp="1"/>
          </p:cNvSpPr>
          <p:nvPr>
            <p:ph type="dt" sz="half" idx="10"/>
          </p:nvPr>
        </p:nvSpPr>
        <p:spPr/>
        <p:txBody>
          <a:bodyPr/>
          <a:lstStyle/>
          <a:p>
            <a:fld id="{3E4396C8-4B51-4F06-AEA5-6C8FF40EE0E2}" type="datetimeFigureOut">
              <a:rPr lang="en-IN" smtClean="0"/>
              <a:t>05-06-2023</a:t>
            </a:fld>
            <a:endParaRPr lang="en-IN"/>
          </a:p>
        </p:txBody>
      </p:sp>
      <p:sp>
        <p:nvSpPr>
          <p:cNvPr id="5" name="Footer Placeholder 4">
            <a:extLst>
              <a:ext uri="{FF2B5EF4-FFF2-40B4-BE49-F238E27FC236}">
                <a16:creationId xmlns:a16="http://schemas.microsoft.com/office/drawing/2014/main" id="{1D8AC8A2-68EA-F9F5-BBA2-49CB6865C2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061B5A-39EF-2D21-16F7-28FE7CC0B4CF}"/>
              </a:ext>
            </a:extLst>
          </p:cNvPr>
          <p:cNvSpPr>
            <a:spLocks noGrp="1"/>
          </p:cNvSpPr>
          <p:nvPr>
            <p:ph type="sldNum" sz="quarter" idx="12"/>
          </p:nvPr>
        </p:nvSpPr>
        <p:spPr/>
        <p:txBody>
          <a:bodyPr/>
          <a:lstStyle/>
          <a:p>
            <a:fld id="{938356E1-0B29-4F1D-BA80-4E5381466AEB}" type="slidenum">
              <a:rPr lang="en-IN" smtClean="0"/>
              <a:t>‹#›</a:t>
            </a:fld>
            <a:endParaRPr lang="en-IN"/>
          </a:p>
        </p:txBody>
      </p:sp>
    </p:spTree>
    <p:extLst>
      <p:ext uri="{BB962C8B-B14F-4D97-AF65-F5344CB8AC3E}">
        <p14:creationId xmlns:p14="http://schemas.microsoft.com/office/powerpoint/2010/main" val="2698964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2C3322-3EBE-FE60-2DA0-78ADCC3A9F9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160A5D4-3AE1-51AD-E06F-EF3BE5B838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54AB49-8639-9F83-A763-7D4FFBDADBE5}"/>
              </a:ext>
            </a:extLst>
          </p:cNvPr>
          <p:cNvSpPr>
            <a:spLocks noGrp="1"/>
          </p:cNvSpPr>
          <p:nvPr>
            <p:ph type="dt" sz="half" idx="10"/>
          </p:nvPr>
        </p:nvSpPr>
        <p:spPr/>
        <p:txBody>
          <a:bodyPr/>
          <a:lstStyle/>
          <a:p>
            <a:fld id="{3E4396C8-4B51-4F06-AEA5-6C8FF40EE0E2}" type="datetimeFigureOut">
              <a:rPr lang="en-IN" smtClean="0"/>
              <a:t>05-06-2023</a:t>
            </a:fld>
            <a:endParaRPr lang="en-IN"/>
          </a:p>
        </p:txBody>
      </p:sp>
      <p:sp>
        <p:nvSpPr>
          <p:cNvPr id="5" name="Footer Placeholder 4">
            <a:extLst>
              <a:ext uri="{FF2B5EF4-FFF2-40B4-BE49-F238E27FC236}">
                <a16:creationId xmlns:a16="http://schemas.microsoft.com/office/drawing/2014/main" id="{5ABC9671-0940-413F-A4E7-EABA9B599F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486A5B-A9FF-B254-189F-EACD33E3C606}"/>
              </a:ext>
            </a:extLst>
          </p:cNvPr>
          <p:cNvSpPr>
            <a:spLocks noGrp="1"/>
          </p:cNvSpPr>
          <p:nvPr>
            <p:ph type="sldNum" sz="quarter" idx="12"/>
          </p:nvPr>
        </p:nvSpPr>
        <p:spPr/>
        <p:txBody>
          <a:bodyPr/>
          <a:lstStyle/>
          <a:p>
            <a:fld id="{938356E1-0B29-4F1D-BA80-4E5381466AEB}" type="slidenum">
              <a:rPr lang="en-IN" smtClean="0"/>
              <a:t>‹#›</a:t>
            </a:fld>
            <a:endParaRPr lang="en-IN"/>
          </a:p>
        </p:txBody>
      </p:sp>
    </p:spTree>
    <p:extLst>
      <p:ext uri="{BB962C8B-B14F-4D97-AF65-F5344CB8AC3E}">
        <p14:creationId xmlns:p14="http://schemas.microsoft.com/office/powerpoint/2010/main" val="2853876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84C93-2EEE-04B1-DE48-C73CB06E09F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D6FFE8D-818F-D0BD-2813-3F7958A662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0E0DF0-A1A4-7A4D-C372-A12F6518DA74}"/>
              </a:ext>
            </a:extLst>
          </p:cNvPr>
          <p:cNvSpPr>
            <a:spLocks noGrp="1"/>
          </p:cNvSpPr>
          <p:nvPr>
            <p:ph type="dt" sz="half" idx="10"/>
          </p:nvPr>
        </p:nvSpPr>
        <p:spPr/>
        <p:txBody>
          <a:bodyPr/>
          <a:lstStyle/>
          <a:p>
            <a:fld id="{3E4396C8-4B51-4F06-AEA5-6C8FF40EE0E2}" type="datetimeFigureOut">
              <a:rPr lang="en-IN" smtClean="0"/>
              <a:t>05-06-2023</a:t>
            </a:fld>
            <a:endParaRPr lang="en-IN"/>
          </a:p>
        </p:txBody>
      </p:sp>
      <p:sp>
        <p:nvSpPr>
          <p:cNvPr id="5" name="Footer Placeholder 4">
            <a:extLst>
              <a:ext uri="{FF2B5EF4-FFF2-40B4-BE49-F238E27FC236}">
                <a16:creationId xmlns:a16="http://schemas.microsoft.com/office/drawing/2014/main" id="{D62DCFA1-8851-8726-6A36-20281C347C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E57180-A5DE-A8AF-AD02-3509252C039D}"/>
              </a:ext>
            </a:extLst>
          </p:cNvPr>
          <p:cNvSpPr>
            <a:spLocks noGrp="1"/>
          </p:cNvSpPr>
          <p:nvPr>
            <p:ph type="sldNum" sz="quarter" idx="12"/>
          </p:nvPr>
        </p:nvSpPr>
        <p:spPr/>
        <p:txBody>
          <a:bodyPr/>
          <a:lstStyle/>
          <a:p>
            <a:fld id="{938356E1-0B29-4F1D-BA80-4E5381466AEB}" type="slidenum">
              <a:rPr lang="en-IN" smtClean="0"/>
              <a:t>‹#›</a:t>
            </a:fld>
            <a:endParaRPr lang="en-IN"/>
          </a:p>
        </p:txBody>
      </p:sp>
    </p:spTree>
    <p:extLst>
      <p:ext uri="{BB962C8B-B14F-4D97-AF65-F5344CB8AC3E}">
        <p14:creationId xmlns:p14="http://schemas.microsoft.com/office/powerpoint/2010/main" val="220172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481CF-FF1E-1D7B-0D45-32082EBD38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CF67D05-4791-D556-B8FD-AFE92710D6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E6397E-BAA7-3556-0D13-A1AB9C5DCE82}"/>
              </a:ext>
            </a:extLst>
          </p:cNvPr>
          <p:cNvSpPr>
            <a:spLocks noGrp="1"/>
          </p:cNvSpPr>
          <p:nvPr>
            <p:ph type="dt" sz="half" idx="10"/>
          </p:nvPr>
        </p:nvSpPr>
        <p:spPr/>
        <p:txBody>
          <a:bodyPr/>
          <a:lstStyle/>
          <a:p>
            <a:fld id="{3E4396C8-4B51-4F06-AEA5-6C8FF40EE0E2}" type="datetimeFigureOut">
              <a:rPr lang="en-IN" smtClean="0"/>
              <a:t>05-06-2023</a:t>
            </a:fld>
            <a:endParaRPr lang="en-IN"/>
          </a:p>
        </p:txBody>
      </p:sp>
      <p:sp>
        <p:nvSpPr>
          <p:cNvPr id="5" name="Footer Placeholder 4">
            <a:extLst>
              <a:ext uri="{FF2B5EF4-FFF2-40B4-BE49-F238E27FC236}">
                <a16:creationId xmlns:a16="http://schemas.microsoft.com/office/drawing/2014/main" id="{8E06CC06-9896-F1DA-2867-638BF70745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B7C24F-3A67-A8A1-4018-3C39CE695104}"/>
              </a:ext>
            </a:extLst>
          </p:cNvPr>
          <p:cNvSpPr>
            <a:spLocks noGrp="1"/>
          </p:cNvSpPr>
          <p:nvPr>
            <p:ph type="sldNum" sz="quarter" idx="12"/>
          </p:nvPr>
        </p:nvSpPr>
        <p:spPr/>
        <p:txBody>
          <a:bodyPr/>
          <a:lstStyle/>
          <a:p>
            <a:fld id="{938356E1-0B29-4F1D-BA80-4E5381466AEB}" type="slidenum">
              <a:rPr lang="en-IN" smtClean="0"/>
              <a:t>‹#›</a:t>
            </a:fld>
            <a:endParaRPr lang="en-IN"/>
          </a:p>
        </p:txBody>
      </p:sp>
    </p:spTree>
    <p:extLst>
      <p:ext uri="{BB962C8B-B14F-4D97-AF65-F5344CB8AC3E}">
        <p14:creationId xmlns:p14="http://schemas.microsoft.com/office/powerpoint/2010/main" val="3386346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594E4-E3A3-0352-C2C4-FF4BC8FED96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30BB5E8-E3DB-E5EF-BBE0-5BEA4AF2FC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5162B45-EEC0-5837-987D-D2E9A67AE3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C3F6C33-924C-C88C-F048-5786F9AC2142}"/>
              </a:ext>
            </a:extLst>
          </p:cNvPr>
          <p:cNvSpPr>
            <a:spLocks noGrp="1"/>
          </p:cNvSpPr>
          <p:nvPr>
            <p:ph type="dt" sz="half" idx="10"/>
          </p:nvPr>
        </p:nvSpPr>
        <p:spPr/>
        <p:txBody>
          <a:bodyPr/>
          <a:lstStyle/>
          <a:p>
            <a:fld id="{3E4396C8-4B51-4F06-AEA5-6C8FF40EE0E2}" type="datetimeFigureOut">
              <a:rPr lang="en-IN" smtClean="0"/>
              <a:t>05-06-2023</a:t>
            </a:fld>
            <a:endParaRPr lang="en-IN"/>
          </a:p>
        </p:txBody>
      </p:sp>
      <p:sp>
        <p:nvSpPr>
          <p:cNvPr id="6" name="Footer Placeholder 5">
            <a:extLst>
              <a:ext uri="{FF2B5EF4-FFF2-40B4-BE49-F238E27FC236}">
                <a16:creationId xmlns:a16="http://schemas.microsoft.com/office/drawing/2014/main" id="{ED809405-E97F-A58E-C099-0487C1E2F7C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5E0AC9-1E09-DCF7-5CE3-CEA7CFC5B9DA}"/>
              </a:ext>
            </a:extLst>
          </p:cNvPr>
          <p:cNvSpPr>
            <a:spLocks noGrp="1"/>
          </p:cNvSpPr>
          <p:nvPr>
            <p:ph type="sldNum" sz="quarter" idx="12"/>
          </p:nvPr>
        </p:nvSpPr>
        <p:spPr/>
        <p:txBody>
          <a:bodyPr/>
          <a:lstStyle/>
          <a:p>
            <a:fld id="{938356E1-0B29-4F1D-BA80-4E5381466AEB}" type="slidenum">
              <a:rPr lang="en-IN" smtClean="0"/>
              <a:t>‹#›</a:t>
            </a:fld>
            <a:endParaRPr lang="en-IN"/>
          </a:p>
        </p:txBody>
      </p:sp>
    </p:spTree>
    <p:extLst>
      <p:ext uri="{BB962C8B-B14F-4D97-AF65-F5344CB8AC3E}">
        <p14:creationId xmlns:p14="http://schemas.microsoft.com/office/powerpoint/2010/main" val="1544841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161FE-0EE2-3EDA-A149-279829D3C0B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9C9C30-A82C-DC47-2EB2-37002C869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993786-3DE1-9E72-2FD6-C74B39BE59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AC6A023-89F7-AA33-AD42-E0A0A408A5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70B3F0-4F61-BA6C-98D7-7A4F477B8F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D55176C-7EA6-498E-92DC-B551294FBE44}"/>
              </a:ext>
            </a:extLst>
          </p:cNvPr>
          <p:cNvSpPr>
            <a:spLocks noGrp="1"/>
          </p:cNvSpPr>
          <p:nvPr>
            <p:ph type="dt" sz="half" idx="10"/>
          </p:nvPr>
        </p:nvSpPr>
        <p:spPr/>
        <p:txBody>
          <a:bodyPr/>
          <a:lstStyle/>
          <a:p>
            <a:fld id="{3E4396C8-4B51-4F06-AEA5-6C8FF40EE0E2}" type="datetimeFigureOut">
              <a:rPr lang="en-IN" smtClean="0"/>
              <a:t>05-06-2023</a:t>
            </a:fld>
            <a:endParaRPr lang="en-IN"/>
          </a:p>
        </p:txBody>
      </p:sp>
      <p:sp>
        <p:nvSpPr>
          <p:cNvPr id="8" name="Footer Placeholder 7">
            <a:extLst>
              <a:ext uri="{FF2B5EF4-FFF2-40B4-BE49-F238E27FC236}">
                <a16:creationId xmlns:a16="http://schemas.microsoft.com/office/drawing/2014/main" id="{64E2B467-8913-267C-0452-D00B5008D5D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AC1821A-9270-9495-B90C-1E07F3CA51D2}"/>
              </a:ext>
            </a:extLst>
          </p:cNvPr>
          <p:cNvSpPr>
            <a:spLocks noGrp="1"/>
          </p:cNvSpPr>
          <p:nvPr>
            <p:ph type="sldNum" sz="quarter" idx="12"/>
          </p:nvPr>
        </p:nvSpPr>
        <p:spPr/>
        <p:txBody>
          <a:bodyPr/>
          <a:lstStyle/>
          <a:p>
            <a:fld id="{938356E1-0B29-4F1D-BA80-4E5381466AEB}" type="slidenum">
              <a:rPr lang="en-IN" smtClean="0"/>
              <a:t>‹#›</a:t>
            </a:fld>
            <a:endParaRPr lang="en-IN"/>
          </a:p>
        </p:txBody>
      </p:sp>
    </p:spTree>
    <p:extLst>
      <p:ext uri="{BB962C8B-B14F-4D97-AF65-F5344CB8AC3E}">
        <p14:creationId xmlns:p14="http://schemas.microsoft.com/office/powerpoint/2010/main" val="2915221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A027D-7E35-7628-A02C-D75A2E74B26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A5FE735-2ED6-1859-6125-3D0C5F8D6BC7}"/>
              </a:ext>
            </a:extLst>
          </p:cNvPr>
          <p:cNvSpPr>
            <a:spLocks noGrp="1"/>
          </p:cNvSpPr>
          <p:nvPr>
            <p:ph type="dt" sz="half" idx="10"/>
          </p:nvPr>
        </p:nvSpPr>
        <p:spPr/>
        <p:txBody>
          <a:bodyPr/>
          <a:lstStyle/>
          <a:p>
            <a:fld id="{3E4396C8-4B51-4F06-AEA5-6C8FF40EE0E2}" type="datetimeFigureOut">
              <a:rPr lang="en-IN" smtClean="0"/>
              <a:t>05-06-2023</a:t>
            </a:fld>
            <a:endParaRPr lang="en-IN"/>
          </a:p>
        </p:txBody>
      </p:sp>
      <p:sp>
        <p:nvSpPr>
          <p:cNvPr id="4" name="Footer Placeholder 3">
            <a:extLst>
              <a:ext uri="{FF2B5EF4-FFF2-40B4-BE49-F238E27FC236}">
                <a16:creationId xmlns:a16="http://schemas.microsoft.com/office/drawing/2014/main" id="{A57AF71E-2B27-64A9-E7D2-AB4888325A0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21F3C8D-03D3-3C37-D967-88CEAF986CAE}"/>
              </a:ext>
            </a:extLst>
          </p:cNvPr>
          <p:cNvSpPr>
            <a:spLocks noGrp="1"/>
          </p:cNvSpPr>
          <p:nvPr>
            <p:ph type="sldNum" sz="quarter" idx="12"/>
          </p:nvPr>
        </p:nvSpPr>
        <p:spPr/>
        <p:txBody>
          <a:bodyPr/>
          <a:lstStyle/>
          <a:p>
            <a:fld id="{938356E1-0B29-4F1D-BA80-4E5381466AEB}" type="slidenum">
              <a:rPr lang="en-IN" smtClean="0"/>
              <a:t>‹#›</a:t>
            </a:fld>
            <a:endParaRPr lang="en-IN"/>
          </a:p>
        </p:txBody>
      </p:sp>
    </p:spTree>
    <p:extLst>
      <p:ext uri="{BB962C8B-B14F-4D97-AF65-F5344CB8AC3E}">
        <p14:creationId xmlns:p14="http://schemas.microsoft.com/office/powerpoint/2010/main" val="1557576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AD508C-08D8-9E55-F8C3-F6B62B851983}"/>
              </a:ext>
            </a:extLst>
          </p:cNvPr>
          <p:cNvSpPr>
            <a:spLocks noGrp="1"/>
          </p:cNvSpPr>
          <p:nvPr>
            <p:ph type="dt" sz="half" idx="10"/>
          </p:nvPr>
        </p:nvSpPr>
        <p:spPr/>
        <p:txBody>
          <a:bodyPr/>
          <a:lstStyle/>
          <a:p>
            <a:fld id="{3E4396C8-4B51-4F06-AEA5-6C8FF40EE0E2}" type="datetimeFigureOut">
              <a:rPr lang="en-IN" smtClean="0"/>
              <a:t>05-06-2023</a:t>
            </a:fld>
            <a:endParaRPr lang="en-IN"/>
          </a:p>
        </p:txBody>
      </p:sp>
      <p:sp>
        <p:nvSpPr>
          <p:cNvPr id="3" name="Footer Placeholder 2">
            <a:extLst>
              <a:ext uri="{FF2B5EF4-FFF2-40B4-BE49-F238E27FC236}">
                <a16:creationId xmlns:a16="http://schemas.microsoft.com/office/drawing/2014/main" id="{36BAF926-E324-A6EF-6745-65AED5151F1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EC01BDF-D7DE-AD1D-17F5-EE1DC31852B9}"/>
              </a:ext>
            </a:extLst>
          </p:cNvPr>
          <p:cNvSpPr>
            <a:spLocks noGrp="1"/>
          </p:cNvSpPr>
          <p:nvPr>
            <p:ph type="sldNum" sz="quarter" idx="12"/>
          </p:nvPr>
        </p:nvSpPr>
        <p:spPr/>
        <p:txBody>
          <a:bodyPr/>
          <a:lstStyle/>
          <a:p>
            <a:fld id="{938356E1-0B29-4F1D-BA80-4E5381466AEB}" type="slidenum">
              <a:rPr lang="en-IN" smtClean="0"/>
              <a:t>‹#›</a:t>
            </a:fld>
            <a:endParaRPr lang="en-IN"/>
          </a:p>
        </p:txBody>
      </p:sp>
    </p:spTree>
    <p:extLst>
      <p:ext uri="{BB962C8B-B14F-4D97-AF65-F5344CB8AC3E}">
        <p14:creationId xmlns:p14="http://schemas.microsoft.com/office/powerpoint/2010/main" val="3195447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33857-64AC-EC68-8C61-14AB844A5F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718B2F7-9A2B-0998-A276-521E210515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8AE6DAD-1FC5-DBAE-4791-69AD5DF000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B0D2F8-C238-469B-0309-9B203F73F6CE}"/>
              </a:ext>
            </a:extLst>
          </p:cNvPr>
          <p:cNvSpPr>
            <a:spLocks noGrp="1"/>
          </p:cNvSpPr>
          <p:nvPr>
            <p:ph type="dt" sz="half" idx="10"/>
          </p:nvPr>
        </p:nvSpPr>
        <p:spPr/>
        <p:txBody>
          <a:bodyPr/>
          <a:lstStyle/>
          <a:p>
            <a:fld id="{3E4396C8-4B51-4F06-AEA5-6C8FF40EE0E2}" type="datetimeFigureOut">
              <a:rPr lang="en-IN" smtClean="0"/>
              <a:t>05-06-2023</a:t>
            </a:fld>
            <a:endParaRPr lang="en-IN"/>
          </a:p>
        </p:txBody>
      </p:sp>
      <p:sp>
        <p:nvSpPr>
          <p:cNvPr id="6" name="Footer Placeholder 5">
            <a:extLst>
              <a:ext uri="{FF2B5EF4-FFF2-40B4-BE49-F238E27FC236}">
                <a16:creationId xmlns:a16="http://schemas.microsoft.com/office/drawing/2014/main" id="{EAF74E65-1FF2-1B15-22F3-F3B35778C1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DF43D1E-2326-D2F9-06D3-915103CA0941}"/>
              </a:ext>
            </a:extLst>
          </p:cNvPr>
          <p:cNvSpPr>
            <a:spLocks noGrp="1"/>
          </p:cNvSpPr>
          <p:nvPr>
            <p:ph type="sldNum" sz="quarter" idx="12"/>
          </p:nvPr>
        </p:nvSpPr>
        <p:spPr/>
        <p:txBody>
          <a:bodyPr/>
          <a:lstStyle/>
          <a:p>
            <a:fld id="{938356E1-0B29-4F1D-BA80-4E5381466AEB}" type="slidenum">
              <a:rPr lang="en-IN" smtClean="0"/>
              <a:t>‹#›</a:t>
            </a:fld>
            <a:endParaRPr lang="en-IN"/>
          </a:p>
        </p:txBody>
      </p:sp>
    </p:spTree>
    <p:extLst>
      <p:ext uri="{BB962C8B-B14F-4D97-AF65-F5344CB8AC3E}">
        <p14:creationId xmlns:p14="http://schemas.microsoft.com/office/powerpoint/2010/main" val="3230486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B9C71-BFCE-1C97-CCDC-9E463D0D42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D045405-1EE2-0A1F-BDC5-4F7903B691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AC73CC2-66D3-776A-F42C-9A3BFE11F3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4B4BC2-716D-EC19-AD62-CF65A2AC3B4A}"/>
              </a:ext>
            </a:extLst>
          </p:cNvPr>
          <p:cNvSpPr>
            <a:spLocks noGrp="1"/>
          </p:cNvSpPr>
          <p:nvPr>
            <p:ph type="dt" sz="half" idx="10"/>
          </p:nvPr>
        </p:nvSpPr>
        <p:spPr/>
        <p:txBody>
          <a:bodyPr/>
          <a:lstStyle/>
          <a:p>
            <a:fld id="{3E4396C8-4B51-4F06-AEA5-6C8FF40EE0E2}" type="datetimeFigureOut">
              <a:rPr lang="en-IN" smtClean="0"/>
              <a:t>05-06-2023</a:t>
            </a:fld>
            <a:endParaRPr lang="en-IN"/>
          </a:p>
        </p:txBody>
      </p:sp>
      <p:sp>
        <p:nvSpPr>
          <p:cNvPr id="6" name="Footer Placeholder 5">
            <a:extLst>
              <a:ext uri="{FF2B5EF4-FFF2-40B4-BE49-F238E27FC236}">
                <a16:creationId xmlns:a16="http://schemas.microsoft.com/office/drawing/2014/main" id="{6D1AAC99-51E5-ED31-1EF3-604483F8481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9BA4B0C-A128-7292-A6D2-D04C93208072}"/>
              </a:ext>
            </a:extLst>
          </p:cNvPr>
          <p:cNvSpPr>
            <a:spLocks noGrp="1"/>
          </p:cNvSpPr>
          <p:nvPr>
            <p:ph type="sldNum" sz="quarter" idx="12"/>
          </p:nvPr>
        </p:nvSpPr>
        <p:spPr/>
        <p:txBody>
          <a:bodyPr/>
          <a:lstStyle/>
          <a:p>
            <a:fld id="{938356E1-0B29-4F1D-BA80-4E5381466AEB}" type="slidenum">
              <a:rPr lang="en-IN" smtClean="0"/>
              <a:t>‹#›</a:t>
            </a:fld>
            <a:endParaRPr lang="en-IN"/>
          </a:p>
        </p:txBody>
      </p:sp>
    </p:spTree>
    <p:extLst>
      <p:ext uri="{BB962C8B-B14F-4D97-AF65-F5344CB8AC3E}">
        <p14:creationId xmlns:p14="http://schemas.microsoft.com/office/powerpoint/2010/main" val="3025037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0F796A-7973-E09C-FDF7-C1F76FD6F2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B598BBE-F774-F93B-81C8-152238822C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149D90-811D-56C4-8C01-685DD906AF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4396C8-4B51-4F06-AEA5-6C8FF40EE0E2}" type="datetimeFigureOut">
              <a:rPr lang="en-IN" smtClean="0"/>
              <a:t>05-06-2023</a:t>
            </a:fld>
            <a:endParaRPr lang="en-IN"/>
          </a:p>
        </p:txBody>
      </p:sp>
      <p:sp>
        <p:nvSpPr>
          <p:cNvPr id="5" name="Footer Placeholder 4">
            <a:extLst>
              <a:ext uri="{FF2B5EF4-FFF2-40B4-BE49-F238E27FC236}">
                <a16:creationId xmlns:a16="http://schemas.microsoft.com/office/drawing/2014/main" id="{9C387020-ACF0-3445-72CB-24B02B58F6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F1667F3-73CA-8967-AFE3-6DCAB47948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8356E1-0B29-4F1D-BA80-4E5381466AEB}" type="slidenum">
              <a:rPr lang="en-IN" smtClean="0"/>
              <a:t>‹#›</a:t>
            </a:fld>
            <a:endParaRPr lang="en-IN"/>
          </a:p>
        </p:txBody>
      </p:sp>
    </p:spTree>
    <p:extLst>
      <p:ext uri="{BB962C8B-B14F-4D97-AF65-F5344CB8AC3E}">
        <p14:creationId xmlns:p14="http://schemas.microsoft.com/office/powerpoint/2010/main" val="303309646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CDFBC-AAD2-1A34-5E53-4D421C428976}"/>
              </a:ext>
            </a:extLst>
          </p:cNvPr>
          <p:cNvSpPr>
            <a:spLocks noGrp="1"/>
          </p:cNvSpPr>
          <p:nvPr>
            <p:ph type="ctrTitle"/>
          </p:nvPr>
        </p:nvSpPr>
        <p:spPr>
          <a:xfrm>
            <a:off x="310718" y="208624"/>
            <a:ext cx="11789546" cy="750163"/>
          </a:xfrm>
        </p:spPr>
        <p:txBody>
          <a:bodyPr>
            <a:normAutofit fontScale="90000"/>
          </a:bodyPr>
          <a:lstStyle/>
          <a:p>
            <a:br>
              <a:rPr lang="en-IN" sz="2000" b="1" dirty="0">
                <a:solidFill>
                  <a:srgbClr val="FF0000"/>
                </a:solidFill>
                <a:latin typeface="Times New Roman" panose="02020603050405020304" pitchFamily="18" charset="0"/>
                <a:cs typeface="Times New Roman" panose="02020603050405020304" pitchFamily="18" charset="0"/>
              </a:rPr>
            </a:br>
            <a:br>
              <a:rPr lang="en-IN" sz="2000" b="1" dirty="0">
                <a:solidFill>
                  <a:srgbClr val="FF0000"/>
                </a:solidFill>
                <a:latin typeface="Times New Roman" panose="02020603050405020304" pitchFamily="18" charset="0"/>
                <a:cs typeface="Times New Roman" panose="02020603050405020304" pitchFamily="18" charset="0"/>
              </a:rPr>
            </a:br>
            <a:r>
              <a:rPr lang="en-IN" sz="2000" b="1" dirty="0">
                <a:solidFill>
                  <a:srgbClr val="FF0000"/>
                </a:solidFill>
                <a:latin typeface="Times New Roman" panose="02020603050405020304" pitchFamily="18" charset="0"/>
                <a:cs typeface="Times New Roman" panose="02020603050405020304" pitchFamily="18" charset="0"/>
              </a:rPr>
              <a:t>SDM COLLEGE OF ENGINEERING AND TECHNOLOGY,DHARWAD-580002</a:t>
            </a:r>
            <a:br>
              <a:rPr lang="en-IN" sz="2000" b="1" dirty="0">
                <a:solidFill>
                  <a:srgbClr val="FF0000"/>
                </a:solidFill>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Department of Information Science &amp; Engineering</a:t>
            </a:r>
          </a:p>
        </p:txBody>
      </p:sp>
      <p:sp>
        <p:nvSpPr>
          <p:cNvPr id="3" name="Subtitle 2">
            <a:extLst>
              <a:ext uri="{FF2B5EF4-FFF2-40B4-BE49-F238E27FC236}">
                <a16:creationId xmlns:a16="http://schemas.microsoft.com/office/drawing/2014/main" id="{DB91157C-9AA5-72B7-1F96-8BB2360B9FFD}"/>
              </a:ext>
            </a:extLst>
          </p:cNvPr>
          <p:cNvSpPr>
            <a:spLocks noGrp="1"/>
          </p:cNvSpPr>
          <p:nvPr>
            <p:ph type="subTitle" idx="1"/>
          </p:nvPr>
        </p:nvSpPr>
        <p:spPr>
          <a:xfrm>
            <a:off x="133165" y="2565647"/>
            <a:ext cx="11967099" cy="4225770"/>
          </a:xfrm>
        </p:spPr>
        <p:txBody>
          <a:bodyPr>
            <a:normAutofit/>
          </a:bodyPr>
          <a:lstStyle/>
          <a:p>
            <a:r>
              <a:rPr lang="en-IN" sz="2800" dirty="0">
                <a:solidFill>
                  <a:srgbClr val="FF0000"/>
                </a:solidFill>
                <a:latin typeface="Times New Roman" panose="02020603050405020304" pitchFamily="18" charset="0"/>
                <a:cs typeface="Times New Roman" panose="02020603050405020304" pitchFamily="18" charset="0"/>
              </a:rPr>
              <a:t>“</a:t>
            </a:r>
            <a:r>
              <a:rPr lang="en-IN" sz="2800" b="1" dirty="0">
                <a:solidFill>
                  <a:srgbClr val="FF0000"/>
                </a:solidFill>
                <a:latin typeface="Times New Roman" panose="02020603050405020304" pitchFamily="18" charset="0"/>
                <a:cs typeface="Times New Roman" panose="02020603050405020304" pitchFamily="18" charset="0"/>
              </a:rPr>
              <a:t>CET Rank Prediction and College Recommendation using ML Model” </a:t>
            </a:r>
          </a:p>
          <a:p>
            <a:r>
              <a:rPr lang="en-IN" sz="1800" b="1" i="1" dirty="0">
                <a:solidFill>
                  <a:srgbClr val="FF0000"/>
                </a:solidFill>
                <a:latin typeface="Times New Roman" panose="02020603050405020304" pitchFamily="18" charset="0"/>
                <a:cs typeface="Times New Roman" panose="02020603050405020304" pitchFamily="18" charset="0"/>
              </a:rPr>
              <a:t>Presented By</a:t>
            </a:r>
          </a:p>
          <a:p>
            <a:r>
              <a:rPr lang="en-IN" sz="1600" b="1" dirty="0">
                <a:latin typeface="Times New Roman" panose="02020603050405020304" pitchFamily="18" charset="0"/>
                <a:cs typeface="Times New Roman" panose="02020603050405020304" pitchFamily="18" charset="0"/>
              </a:rPr>
              <a:t>Abhishek Renjal-2SD19IS002</a:t>
            </a:r>
          </a:p>
          <a:p>
            <a:r>
              <a:rPr lang="en-IN" sz="1600" b="1" dirty="0">
                <a:latin typeface="Times New Roman" panose="02020603050405020304" pitchFamily="18" charset="0"/>
                <a:cs typeface="Times New Roman" panose="02020603050405020304" pitchFamily="18" charset="0"/>
              </a:rPr>
              <a:t>Karthik Kavathekar-2SD19IS024</a:t>
            </a:r>
          </a:p>
          <a:p>
            <a:r>
              <a:rPr lang="en-IN" sz="1600" b="1" dirty="0">
                <a:latin typeface="Times New Roman" panose="02020603050405020304" pitchFamily="18" charset="0"/>
                <a:cs typeface="Times New Roman" panose="02020603050405020304" pitchFamily="18" charset="0"/>
              </a:rPr>
              <a:t>Nagaraj L-2SD19IS028</a:t>
            </a:r>
          </a:p>
          <a:p>
            <a:r>
              <a:rPr lang="en-IN" sz="1600" b="1" dirty="0">
                <a:latin typeface="Times New Roman" panose="02020603050405020304" pitchFamily="18" charset="0"/>
                <a:cs typeface="Times New Roman" panose="02020603050405020304" pitchFamily="18" charset="0"/>
              </a:rPr>
              <a:t>Samarth M-2SD19IS042</a:t>
            </a:r>
          </a:p>
          <a:p>
            <a:r>
              <a:rPr lang="en-IN" sz="1600" b="1" dirty="0">
                <a:latin typeface="Times New Roman" panose="02020603050405020304" pitchFamily="18" charset="0"/>
                <a:cs typeface="Times New Roman" panose="02020603050405020304" pitchFamily="18" charset="0"/>
              </a:rPr>
              <a:t>Sandesh Bhat-2SD19IS043</a:t>
            </a:r>
          </a:p>
          <a:p>
            <a:r>
              <a:rPr lang="en-IN" sz="1800" b="1" dirty="0">
                <a:solidFill>
                  <a:srgbClr val="FF0000"/>
                </a:solidFill>
                <a:latin typeface="Times New Roman" panose="02020603050405020304" pitchFamily="18" charset="0"/>
                <a:cs typeface="Times New Roman" panose="02020603050405020304" pitchFamily="18" charset="0"/>
              </a:rPr>
              <a:t>   Guided by                                                                                                                                            Co-ordinator</a:t>
            </a:r>
          </a:p>
          <a:p>
            <a:r>
              <a:rPr lang="en-IN" sz="1800" b="1" dirty="0">
                <a:latin typeface="Times New Roman" panose="02020603050405020304" pitchFamily="18" charset="0"/>
                <a:cs typeface="Times New Roman" panose="02020603050405020304" pitchFamily="18" charset="0"/>
              </a:rPr>
              <a:t>Prof. </a:t>
            </a:r>
            <a:r>
              <a:rPr lang="en-IN" sz="1800" b="1" dirty="0" err="1">
                <a:latin typeface="Times New Roman" panose="02020603050405020304" pitchFamily="18" charset="0"/>
                <a:cs typeface="Times New Roman" panose="02020603050405020304" pitchFamily="18" charset="0"/>
              </a:rPr>
              <a:t>Arati</a:t>
            </a:r>
            <a:r>
              <a:rPr lang="en-IN" sz="1800" b="1" dirty="0">
                <a:latin typeface="Times New Roman" panose="02020603050405020304" pitchFamily="18" charset="0"/>
                <a:cs typeface="Times New Roman" panose="02020603050405020304" pitchFamily="18" charset="0"/>
              </a:rPr>
              <a:t> Nayak                                                                                                                               Prof. Varsha Jadhav</a:t>
            </a:r>
          </a:p>
          <a:p>
            <a:r>
              <a:rPr lang="en-IN" sz="1800" b="1" dirty="0">
                <a:solidFill>
                  <a:srgbClr val="FF0000"/>
                </a:solidFill>
                <a:latin typeface="Times New Roman" panose="02020603050405020304" pitchFamily="18" charset="0"/>
                <a:cs typeface="Times New Roman" panose="02020603050405020304" pitchFamily="18" charset="0"/>
              </a:rPr>
              <a:t>Project ID</a:t>
            </a:r>
            <a:r>
              <a:rPr lang="en-IN" sz="1800" dirty="0">
                <a:latin typeface="Times New Roman" panose="02020603050405020304" pitchFamily="18" charset="0"/>
                <a:cs typeface="Times New Roman" panose="02020603050405020304" pitchFamily="18" charset="0"/>
              </a:rPr>
              <a:t>-</a:t>
            </a:r>
            <a:r>
              <a:rPr lang="en-IN" sz="1800" b="1" dirty="0">
                <a:latin typeface="Times New Roman" panose="02020603050405020304" pitchFamily="18" charset="0"/>
                <a:cs typeface="Times New Roman" panose="02020603050405020304" pitchFamily="18" charset="0"/>
              </a:rPr>
              <a:t>P19</a:t>
            </a:r>
          </a:p>
          <a:p>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FC7E452-60FA-E4E5-25BF-30209D59B0F7}"/>
              </a:ext>
            </a:extLst>
          </p:cNvPr>
          <p:cNvPicPr/>
          <p:nvPr/>
        </p:nvPicPr>
        <p:blipFill>
          <a:blip r:embed="rId2"/>
          <a:stretch>
            <a:fillRect/>
          </a:stretch>
        </p:blipFill>
        <p:spPr>
          <a:xfrm>
            <a:off x="5292319" y="1180729"/>
            <a:ext cx="1826343" cy="1384917"/>
          </a:xfrm>
          <a:prstGeom prst="rect">
            <a:avLst/>
          </a:prstGeom>
        </p:spPr>
      </p:pic>
      <p:sp>
        <p:nvSpPr>
          <p:cNvPr id="4" name="Rectangle 3">
            <a:extLst>
              <a:ext uri="{FF2B5EF4-FFF2-40B4-BE49-F238E27FC236}">
                <a16:creationId xmlns:a16="http://schemas.microsoft.com/office/drawing/2014/main" id="{8446165E-444E-BA9D-FE02-E3A8ADB6B502}"/>
              </a:ext>
            </a:extLst>
          </p:cNvPr>
          <p:cNvSpPr/>
          <p:nvPr/>
        </p:nvSpPr>
        <p:spPr>
          <a:xfrm>
            <a:off x="310717" y="208623"/>
            <a:ext cx="11674137" cy="6325341"/>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949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88E4E-1123-C2E8-9FF0-436D677CB801}"/>
              </a:ext>
            </a:extLst>
          </p:cNvPr>
          <p:cNvSpPr>
            <a:spLocks noGrp="1"/>
          </p:cNvSpPr>
          <p:nvPr>
            <p:ph type="title"/>
          </p:nvPr>
        </p:nvSpPr>
        <p:spPr>
          <a:xfrm>
            <a:off x="1" y="181993"/>
            <a:ext cx="11353800" cy="625875"/>
          </a:xfrm>
        </p:spPr>
        <p:txBody>
          <a:bodyPr>
            <a:normAutofit fontScale="90000"/>
          </a:bodyPr>
          <a:lstStyle/>
          <a:p>
            <a:r>
              <a:rPr lang="en-IN" sz="3600" dirty="0">
                <a:solidFill>
                  <a:srgbClr val="FF0000"/>
                </a:solidFill>
                <a:latin typeface="Times New Roman" panose="02020603050405020304" pitchFamily="18" charset="0"/>
                <a:cs typeface="Times New Roman" panose="02020603050405020304" pitchFamily="18" charset="0"/>
              </a:rPr>
              <a:t>   </a:t>
            </a:r>
            <a:r>
              <a:rPr lang="en-IN" sz="4000" dirty="0">
                <a:solidFill>
                  <a:srgbClr val="FF0000"/>
                </a:solidFill>
                <a:latin typeface="Times New Roman" panose="02020603050405020304" pitchFamily="18" charset="0"/>
                <a:cs typeface="Times New Roman" panose="02020603050405020304" pitchFamily="18" charset="0"/>
              </a:rPr>
              <a:t>Architectural Design</a:t>
            </a:r>
          </a:p>
        </p:txBody>
      </p:sp>
      <p:pic>
        <p:nvPicPr>
          <p:cNvPr id="5" name="Content Placeholder 4">
            <a:extLst>
              <a:ext uri="{FF2B5EF4-FFF2-40B4-BE49-F238E27FC236}">
                <a16:creationId xmlns:a16="http://schemas.microsoft.com/office/drawing/2014/main" id="{FF8B72F0-EA14-A2C0-B18C-696A5A1012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5938" y="692458"/>
            <a:ext cx="9792070" cy="5885894"/>
          </a:xfrm>
        </p:spPr>
      </p:pic>
      <p:sp>
        <p:nvSpPr>
          <p:cNvPr id="3" name="Rectangle 2">
            <a:extLst>
              <a:ext uri="{FF2B5EF4-FFF2-40B4-BE49-F238E27FC236}">
                <a16:creationId xmlns:a16="http://schemas.microsoft.com/office/drawing/2014/main" id="{B33142C6-FC04-C130-BBF1-ADF068DB220A}"/>
              </a:ext>
            </a:extLst>
          </p:cNvPr>
          <p:cNvSpPr/>
          <p:nvPr/>
        </p:nvSpPr>
        <p:spPr>
          <a:xfrm>
            <a:off x="310718" y="133165"/>
            <a:ext cx="11703729" cy="65428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20538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FC323-6D0C-89C4-6FD3-3D8B1ED53D01}"/>
              </a:ext>
            </a:extLst>
          </p:cNvPr>
          <p:cNvSpPr>
            <a:spLocks noGrp="1"/>
          </p:cNvSpPr>
          <p:nvPr>
            <p:ph type="title"/>
          </p:nvPr>
        </p:nvSpPr>
        <p:spPr>
          <a:xfrm>
            <a:off x="221942" y="186430"/>
            <a:ext cx="11131858" cy="710215"/>
          </a:xfrm>
        </p:spPr>
        <p:txBody>
          <a:bodyPr>
            <a:normAutofit/>
          </a:bodyPr>
          <a:lstStyle/>
          <a:p>
            <a:r>
              <a:rPr lang="en-IN" sz="3200" dirty="0">
                <a:solidFill>
                  <a:srgbClr val="FF0000"/>
                </a:solidFill>
                <a:latin typeface="Times New Roman" panose="02020603050405020304" pitchFamily="18" charset="0"/>
                <a:cs typeface="Times New Roman" panose="02020603050405020304" pitchFamily="18" charset="0"/>
              </a:rPr>
              <a:t>                                     Implementation Results</a:t>
            </a:r>
          </a:p>
        </p:txBody>
      </p:sp>
      <p:pic>
        <p:nvPicPr>
          <p:cNvPr id="8" name="Content Placeholder 7">
            <a:extLst>
              <a:ext uri="{FF2B5EF4-FFF2-40B4-BE49-F238E27FC236}">
                <a16:creationId xmlns:a16="http://schemas.microsoft.com/office/drawing/2014/main" id="{8A185B56-033F-F78C-6AC5-19513EB7F2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9100" y="1029810"/>
            <a:ext cx="10054700" cy="5335479"/>
          </a:xfrm>
        </p:spPr>
      </p:pic>
    </p:spTree>
    <p:extLst>
      <p:ext uri="{BB962C8B-B14F-4D97-AF65-F5344CB8AC3E}">
        <p14:creationId xmlns:p14="http://schemas.microsoft.com/office/powerpoint/2010/main" val="244785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A53DBDCF-2860-67C8-3001-FB929486A8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2571" y="983201"/>
            <a:ext cx="9392575" cy="5053615"/>
          </a:xfrm>
        </p:spPr>
      </p:pic>
    </p:spTree>
    <p:extLst>
      <p:ext uri="{BB962C8B-B14F-4D97-AF65-F5344CB8AC3E}">
        <p14:creationId xmlns:p14="http://schemas.microsoft.com/office/powerpoint/2010/main" val="978031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B6C715-90DD-9C2E-4C97-DCC3B7CC2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204" y="630316"/>
            <a:ext cx="10697592" cy="5318228"/>
          </a:xfrm>
          <a:prstGeom prst="rect">
            <a:avLst/>
          </a:prstGeom>
        </p:spPr>
      </p:pic>
    </p:spTree>
    <p:extLst>
      <p:ext uri="{BB962C8B-B14F-4D97-AF65-F5344CB8AC3E}">
        <p14:creationId xmlns:p14="http://schemas.microsoft.com/office/powerpoint/2010/main" val="428863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AB1591-59C6-34F3-44A4-15C27329A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305" y="699116"/>
            <a:ext cx="9863091" cy="5459767"/>
          </a:xfrm>
          <a:prstGeom prst="rect">
            <a:avLst/>
          </a:prstGeom>
        </p:spPr>
      </p:pic>
    </p:spTree>
    <p:extLst>
      <p:ext uri="{BB962C8B-B14F-4D97-AF65-F5344CB8AC3E}">
        <p14:creationId xmlns:p14="http://schemas.microsoft.com/office/powerpoint/2010/main" val="1014475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514515-0BE2-16C8-0F3E-991BB4250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262" y="710214"/>
            <a:ext cx="9510584" cy="5347679"/>
          </a:xfrm>
          <a:prstGeom prst="rect">
            <a:avLst/>
          </a:prstGeom>
        </p:spPr>
      </p:pic>
    </p:spTree>
    <p:extLst>
      <p:ext uri="{BB962C8B-B14F-4D97-AF65-F5344CB8AC3E}">
        <p14:creationId xmlns:p14="http://schemas.microsoft.com/office/powerpoint/2010/main" val="857432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9E9BBC-D139-9AC2-FEB3-F5032B4C9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916" y="426129"/>
            <a:ext cx="9507985" cy="5699464"/>
          </a:xfrm>
          <a:prstGeom prst="rect">
            <a:avLst/>
          </a:prstGeom>
        </p:spPr>
      </p:pic>
    </p:spTree>
    <p:extLst>
      <p:ext uri="{BB962C8B-B14F-4D97-AF65-F5344CB8AC3E}">
        <p14:creationId xmlns:p14="http://schemas.microsoft.com/office/powerpoint/2010/main" val="3629053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6B41D5-649D-DEF2-68A0-BDEDF6772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656" y="585926"/>
            <a:ext cx="10182687" cy="5655075"/>
          </a:xfrm>
          <a:prstGeom prst="rect">
            <a:avLst/>
          </a:prstGeom>
        </p:spPr>
      </p:pic>
    </p:spTree>
    <p:extLst>
      <p:ext uri="{BB962C8B-B14F-4D97-AF65-F5344CB8AC3E}">
        <p14:creationId xmlns:p14="http://schemas.microsoft.com/office/powerpoint/2010/main" val="119928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B4E49-0EF4-AB6E-CCF8-E1DF983CED5A}"/>
              </a:ext>
            </a:extLst>
          </p:cNvPr>
          <p:cNvSpPr>
            <a:spLocks noGrp="1"/>
          </p:cNvSpPr>
          <p:nvPr>
            <p:ph type="title"/>
          </p:nvPr>
        </p:nvSpPr>
        <p:spPr>
          <a:xfrm>
            <a:off x="97654" y="97656"/>
            <a:ext cx="11611993" cy="692458"/>
          </a:xfrm>
        </p:spPr>
        <p:txBody>
          <a:bodyPr>
            <a:normAutofit/>
          </a:bodyPr>
          <a:lstStyle/>
          <a:p>
            <a:r>
              <a:rPr lang="en-IN" sz="3600" dirty="0">
                <a:solidFill>
                  <a:srgbClr val="FF0000"/>
                </a:solidFill>
                <a:latin typeface="Times New Roman" panose="02020603050405020304" pitchFamily="18" charset="0"/>
                <a:cs typeface="Times New Roman" panose="02020603050405020304" pitchFamily="18" charset="0"/>
              </a:rPr>
              <a:t>Limitations</a:t>
            </a:r>
          </a:p>
        </p:txBody>
      </p:sp>
      <p:sp>
        <p:nvSpPr>
          <p:cNvPr id="3" name="Content Placeholder 2">
            <a:extLst>
              <a:ext uri="{FF2B5EF4-FFF2-40B4-BE49-F238E27FC236}">
                <a16:creationId xmlns:a16="http://schemas.microsoft.com/office/drawing/2014/main" id="{484A94B9-D045-D6EF-A955-27FFBB27DFF8}"/>
              </a:ext>
            </a:extLst>
          </p:cNvPr>
          <p:cNvSpPr>
            <a:spLocks noGrp="1"/>
          </p:cNvSpPr>
          <p:nvPr>
            <p:ph idx="1"/>
          </p:nvPr>
        </p:nvSpPr>
        <p:spPr>
          <a:xfrm>
            <a:off x="97654" y="790114"/>
            <a:ext cx="11949343" cy="5894771"/>
          </a:xfrm>
        </p:spPr>
        <p:txBody>
          <a:bodyPr/>
          <a:lstStyle/>
          <a:p>
            <a:pPr algn="just"/>
            <a:r>
              <a:rPr lang="en-IN" dirty="0">
                <a:latin typeface="Times New Roman" panose="02020603050405020304" pitchFamily="18" charset="0"/>
                <a:cs typeface="Times New Roman" panose="02020603050405020304" pitchFamily="18" charset="0"/>
              </a:rPr>
              <a:t>In this model it’s hard to get 100% accuracy</a:t>
            </a:r>
          </a:p>
          <a:p>
            <a:pPr algn="just"/>
            <a:r>
              <a:rPr lang="en-US" dirty="0">
                <a:latin typeface="Times New Roman" panose="02020603050405020304" pitchFamily="18" charset="0"/>
                <a:cs typeface="Times New Roman" panose="02020603050405020304" pitchFamily="18" charset="0"/>
              </a:rPr>
              <a:t>If you’ve ever trained a machine learning algorithm, you know how long the process can take. Machine learning is a computationally-intensive process, so you need a powerful machine to handle the load. Modeling an ML involves matrix operations, and the neural networks can have millions of parameters to train.</a:t>
            </a: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BAC3278C-530F-4FA5-48A7-03AB0F809BFB}"/>
              </a:ext>
            </a:extLst>
          </p:cNvPr>
          <p:cNvSpPr/>
          <p:nvPr/>
        </p:nvSpPr>
        <p:spPr>
          <a:xfrm>
            <a:off x="177553" y="168676"/>
            <a:ext cx="11869444" cy="65162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46049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2E826-2F81-92A8-924B-03E9A3550C6D}"/>
              </a:ext>
            </a:extLst>
          </p:cNvPr>
          <p:cNvSpPr>
            <a:spLocks noGrp="1"/>
          </p:cNvSpPr>
          <p:nvPr>
            <p:ph type="title"/>
          </p:nvPr>
        </p:nvSpPr>
        <p:spPr>
          <a:xfrm>
            <a:off x="195309" y="97654"/>
            <a:ext cx="11158491" cy="790113"/>
          </a:xfrm>
        </p:spPr>
        <p:txBody>
          <a:bodyPr>
            <a:normAutofit/>
          </a:bodyPr>
          <a:lstStyle/>
          <a:p>
            <a:r>
              <a:rPr lang="en-IN" sz="3600" dirty="0">
                <a:solidFill>
                  <a:srgbClr val="FF0000"/>
                </a:solidFill>
                <a:latin typeface="Times New Roman" panose="02020603050405020304" pitchFamily="18" charset="0"/>
                <a:cs typeface="Times New Roman" panose="02020603050405020304" pitchFamily="18" charset="0"/>
              </a:rPr>
              <a:t>Applications</a:t>
            </a:r>
          </a:p>
        </p:txBody>
      </p:sp>
      <p:sp>
        <p:nvSpPr>
          <p:cNvPr id="3" name="Content Placeholder 2">
            <a:extLst>
              <a:ext uri="{FF2B5EF4-FFF2-40B4-BE49-F238E27FC236}">
                <a16:creationId xmlns:a16="http://schemas.microsoft.com/office/drawing/2014/main" id="{D7156B98-B862-8FFC-9E89-8B5FC38EAE8F}"/>
              </a:ext>
            </a:extLst>
          </p:cNvPr>
          <p:cNvSpPr>
            <a:spLocks noGrp="1"/>
          </p:cNvSpPr>
          <p:nvPr>
            <p:ph idx="1"/>
          </p:nvPr>
        </p:nvSpPr>
        <p:spPr>
          <a:xfrm>
            <a:off x="195309" y="887767"/>
            <a:ext cx="11158491" cy="5289196"/>
          </a:xfrm>
        </p:spPr>
        <p:txBody>
          <a:bodyPr/>
          <a:lstStyle/>
          <a:p>
            <a:pPr algn="just"/>
            <a:r>
              <a:rPr lang="en-IN" dirty="0">
                <a:latin typeface="Times New Roman" panose="02020603050405020304" pitchFamily="18" charset="0"/>
                <a:cs typeface="Times New Roman" panose="02020603050405020304" pitchFamily="18" charset="0"/>
              </a:rPr>
              <a:t>Assist candidates in estimating their probable rank. </a:t>
            </a:r>
          </a:p>
          <a:p>
            <a:pPr algn="just"/>
            <a:r>
              <a:rPr lang="en-IN" dirty="0">
                <a:latin typeface="Times New Roman" panose="02020603050405020304" pitchFamily="18" charset="0"/>
                <a:cs typeface="Times New Roman" panose="02020603050405020304" pitchFamily="18" charset="0"/>
              </a:rPr>
              <a:t>Candidates will get an idea of which universities they must select during the Counselling session and which courses they will be able to pursue if they are accepted.</a:t>
            </a:r>
          </a:p>
          <a:p>
            <a:pPr algn="just"/>
            <a:r>
              <a:rPr lang="en-IN" dirty="0">
                <a:latin typeface="Times New Roman" panose="02020603050405020304" pitchFamily="18" charset="0"/>
                <a:cs typeface="Times New Roman" panose="02020603050405020304" pitchFamily="18" charset="0"/>
              </a:rPr>
              <a:t>Assist candidates based on their preferable locations.</a:t>
            </a:r>
          </a:p>
          <a:p>
            <a:pPr algn="just"/>
            <a:r>
              <a:rPr lang="en-IN" dirty="0">
                <a:latin typeface="Times New Roman" panose="02020603050405020304" pitchFamily="18" charset="0"/>
                <a:cs typeface="Times New Roman" panose="02020603050405020304" pitchFamily="18" charset="0"/>
              </a:rPr>
              <a:t>Provide detailed description on fees structure.</a:t>
            </a:r>
          </a:p>
          <a:p>
            <a:pPr algn="just"/>
            <a:endParaRPr lang="en-IN"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6A010FD-F2A5-47B8-8189-715873950435}"/>
              </a:ext>
            </a:extLst>
          </p:cNvPr>
          <p:cNvSpPr/>
          <p:nvPr/>
        </p:nvSpPr>
        <p:spPr>
          <a:xfrm>
            <a:off x="195309" y="195309"/>
            <a:ext cx="11801382" cy="63741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55725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1A97-FE97-B863-66ED-3D6789C3F740}"/>
              </a:ext>
            </a:extLst>
          </p:cNvPr>
          <p:cNvSpPr>
            <a:spLocks noGrp="1"/>
          </p:cNvSpPr>
          <p:nvPr>
            <p:ph type="title"/>
          </p:nvPr>
        </p:nvSpPr>
        <p:spPr>
          <a:xfrm>
            <a:off x="603738" y="115032"/>
            <a:ext cx="10515600" cy="721213"/>
          </a:xfrm>
        </p:spPr>
        <p:txBody>
          <a:bodyPr>
            <a:normAutofit/>
          </a:bodyPr>
          <a:lstStyle/>
          <a:p>
            <a:r>
              <a:rPr lang="en-IN" sz="3600" dirty="0">
                <a:solidFill>
                  <a:srgbClr val="FF0000"/>
                </a:solidFill>
                <a:latin typeface="Times New Roman" panose="02020603050405020304" pitchFamily="18" charset="0"/>
                <a:cs typeface="Times New Roman" panose="02020603050405020304" pitchFamily="18" charset="0"/>
              </a:rPr>
              <a:t>Contents</a:t>
            </a:r>
          </a:p>
        </p:txBody>
      </p:sp>
      <p:graphicFrame>
        <p:nvGraphicFramePr>
          <p:cNvPr id="4" name="Table 4">
            <a:extLst>
              <a:ext uri="{FF2B5EF4-FFF2-40B4-BE49-F238E27FC236}">
                <a16:creationId xmlns:a16="http://schemas.microsoft.com/office/drawing/2014/main" id="{A2D5954E-0E95-89F8-CA55-0C7780C3D4CE}"/>
              </a:ext>
            </a:extLst>
          </p:cNvPr>
          <p:cNvGraphicFramePr>
            <a:graphicFrameLocks noGrp="1"/>
          </p:cNvGraphicFramePr>
          <p:nvPr>
            <p:ph idx="1"/>
            <p:extLst>
              <p:ext uri="{D42A27DB-BD31-4B8C-83A1-F6EECF244321}">
                <p14:modId xmlns:p14="http://schemas.microsoft.com/office/powerpoint/2010/main" val="3712520095"/>
              </p:ext>
            </p:extLst>
          </p:nvPr>
        </p:nvGraphicFramePr>
        <p:xfrm>
          <a:off x="719091" y="836245"/>
          <a:ext cx="8868792" cy="5617818"/>
        </p:xfrm>
        <a:graphic>
          <a:graphicData uri="http://schemas.openxmlformats.org/drawingml/2006/table">
            <a:tbl>
              <a:tblPr firstRow="1" bandRow="1">
                <a:tableStyleId>{5C22544A-7EE6-4342-B048-85BDC9FD1C3A}</a:tableStyleId>
              </a:tblPr>
              <a:tblGrid>
                <a:gridCol w="1127464">
                  <a:extLst>
                    <a:ext uri="{9D8B030D-6E8A-4147-A177-3AD203B41FA5}">
                      <a16:colId xmlns:a16="http://schemas.microsoft.com/office/drawing/2014/main" val="3427088646"/>
                    </a:ext>
                  </a:extLst>
                </a:gridCol>
                <a:gridCol w="6002043">
                  <a:extLst>
                    <a:ext uri="{9D8B030D-6E8A-4147-A177-3AD203B41FA5}">
                      <a16:colId xmlns:a16="http://schemas.microsoft.com/office/drawing/2014/main" val="3293217235"/>
                    </a:ext>
                  </a:extLst>
                </a:gridCol>
                <a:gridCol w="1739285">
                  <a:extLst>
                    <a:ext uri="{9D8B030D-6E8A-4147-A177-3AD203B41FA5}">
                      <a16:colId xmlns:a16="http://schemas.microsoft.com/office/drawing/2014/main" val="2600799167"/>
                    </a:ext>
                  </a:extLst>
                </a:gridCol>
              </a:tblGrid>
              <a:tr h="624202">
                <a:tc>
                  <a:txBody>
                    <a:bodyPr/>
                    <a:lstStyle/>
                    <a:p>
                      <a:pPr marL="85725">
                        <a:lnSpc>
                          <a:spcPct val="100000"/>
                        </a:lnSpc>
                        <a:spcBef>
                          <a:spcPts val="620"/>
                        </a:spcBef>
                      </a:pPr>
                      <a:r>
                        <a:rPr lang="en-IN" sz="1800" b="1" spc="-5" dirty="0">
                          <a:solidFill>
                            <a:sysClr val="windowText" lastClr="000000"/>
                          </a:solidFill>
                          <a:latin typeface="Times New Roman"/>
                          <a:cs typeface="Times New Roman"/>
                        </a:rPr>
                        <a:t>  SL.NO</a:t>
                      </a:r>
                      <a:endParaRPr sz="1800" dirty="0">
                        <a:solidFill>
                          <a:sysClr val="windowText" lastClr="000000"/>
                        </a:solidFill>
                        <a:latin typeface="Times New Roman"/>
                        <a:cs typeface="Times New Roman"/>
                      </a:endParaRPr>
                    </a:p>
                  </a:txBody>
                  <a:tcPr marL="0" marR="0" marT="78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a:lnSpc>
                          <a:spcPct val="100000"/>
                        </a:lnSpc>
                        <a:spcBef>
                          <a:spcPts val="620"/>
                        </a:spcBef>
                      </a:pPr>
                      <a:r>
                        <a:rPr lang="en-IN" sz="2000" b="1" spc="-5" dirty="0">
                          <a:solidFill>
                            <a:sysClr val="windowText" lastClr="000000"/>
                          </a:solidFill>
                          <a:latin typeface="Times New Roman"/>
                          <a:cs typeface="Times New Roman"/>
                        </a:rPr>
                        <a:t>                                            Content</a:t>
                      </a:r>
                      <a:r>
                        <a:rPr sz="2000" b="1" spc="-5" dirty="0">
                          <a:latin typeface="Times New Roman"/>
                          <a:cs typeface="Times New Roman"/>
                        </a:rPr>
                        <a:t>CONTENT</a:t>
                      </a:r>
                      <a:endParaRPr sz="2000" dirty="0">
                        <a:latin typeface="Times New Roman"/>
                        <a:cs typeface="Times New Roman"/>
                      </a:endParaRPr>
                    </a:p>
                  </a:txBody>
                  <a:tcPr marL="0" marR="0" marT="78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a:lnSpc>
                          <a:spcPct val="100000"/>
                        </a:lnSpc>
                        <a:spcBef>
                          <a:spcPts val="620"/>
                        </a:spcBef>
                      </a:pPr>
                      <a:r>
                        <a:rPr lang="en-IN" sz="1800" b="1" spc="-5" dirty="0">
                          <a:solidFill>
                            <a:sysClr val="windowText" lastClr="000000"/>
                          </a:solidFill>
                          <a:latin typeface="Times New Roman"/>
                          <a:cs typeface="Times New Roman"/>
                        </a:rPr>
                        <a:t>      Slide no</a:t>
                      </a:r>
                      <a:r>
                        <a:rPr sz="1400" b="1" spc="-5" dirty="0">
                          <a:latin typeface="Times New Roman"/>
                          <a:cs typeface="Times New Roman"/>
                        </a:rPr>
                        <a:t>IDE</a:t>
                      </a:r>
                      <a:r>
                        <a:rPr sz="1400" b="1" spc="-50" dirty="0">
                          <a:latin typeface="Times New Roman"/>
                          <a:cs typeface="Times New Roman"/>
                        </a:rPr>
                        <a:t> </a:t>
                      </a:r>
                      <a:r>
                        <a:rPr sz="1400" b="1" spc="-5" dirty="0">
                          <a:latin typeface="Times New Roman"/>
                          <a:cs typeface="Times New Roman"/>
                        </a:rPr>
                        <a:t>NO</a:t>
                      </a:r>
                      <a:endParaRPr sz="1400" dirty="0">
                        <a:latin typeface="Times New Roman"/>
                        <a:cs typeface="Times New Roman"/>
                      </a:endParaRPr>
                    </a:p>
                  </a:txBody>
                  <a:tcPr marL="0" marR="0" marT="78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55298846"/>
                  </a:ext>
                </a:extLst>
              </a:tr>
              <a:tr h="624202">
                <a:tc>
                  <a:txBody>
                    <a:bodyPr/>
                    <a:lstStyle/>
                    <a:p>
                      <a:pPr marL="85725">
                        <a:lnSpc>
                          <a:spcPct val="100000"/>
                        </a:lnSpc>
                        <a:spcBef>
                          <a:spcPts val="615"/>
                        </a:spcBef>
                      </a:pPr>
                      <a:r>
                        <a:rPr lang="en-IN" sz="1800" dirty="0">
                          <a:latin typeface="Times New Roman"/>
                          <a:cs typeface="Times New Roman"/>
                        </a:rPr>
                        <a:t>      </a:t>
                      </a:r>
                      <a:r>
                        <a:rPr sz="1800" dirty="0">
                          <a:latin typeface="Times New Roman"/>
                          <a:cs typeface="Times New Roman"/>
                        </a:rPr>
                        <a:t>1</a:t>
                      </a:r>
                    </a:p>
                  </a:txBody>
                  <a:tcPr marL="0" marR="0" marT="7810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a:lnSpc>
                          <a:spcPct val="100000"/>
                        </a:lnSpc>
                        <a:spcBef>
                          <a:spcPts val="615"/>
                        </a:spcBef>
                      </a:pPr>
                      <a:r>
                        <a:rPr lang="en-IN" sz="1800" spc="-5" dirty="0">
                          <a:latin typeface="Times New Roman"/>
                          <a:cs typeface="Times New Roman"/>
                        </a:rPr>
                        <a:t>                                              </a:t>
                      </a:r>
                      <a:r>
                        <a:rPr sz="1800" spc="-5" dirty="0">
                          <a:latin typeface="Times New Roman"/>
                          <a:cs typeface="Times New Roman"/>
                        </a:rPr>
                        <a:t>Problem</a:t>
                      </a:r>
                      <a:r>
                        <a:rPr sz="1800" spc="-50" dirty="0">
                          <a:latin typeface="Times New Roman"/>
                          <a:cs typeface="Times New Roman"/>
                        </a:rPr>
                        <a:t> </a:t>
                      </a:r>
                      <a:r>
                        <a:rPr lang="en-IN" sz="1800" spc="-5" dirty="0">
                          <a:latin typeface="Times New Roman"/>
                          <a:cs typeface="Times New Roman"/>
                        </a:rPr>
                        <a:t>Title</a:t>
                      </a:r>
                      <a:endParaRPr sz="1800" dirty="0">
                        <a:latin typeface="Times New Roman"/>
                        <a:cs typeface="Times New Roman"/>
                      </a:endParaRPr>
                    </a:p>
                  </a:txBody>
                  <a:tcPr marL="0" marR="0" marT="7810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               4</a:t>
                      </a:r>
                    </a:p>
                  </a:txBody>
                  <a:tcPr marL="0" marR="0" marT="7810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0402686"/>
                  </a:ext>
                </a:extLst>
              </a:tr>
              <a:tr h="624202">
                <a:tc>
                  <a:txBody>
                    <a:bodyPr/>
                    <a:lstStyle/>
                    <a:p>
                      <a:pPr marL="85725">
                        <a:lnSpc>
                          <a:spcPct val="100000"/>
                        </a:lnSpc>
                        <a:spcBef>
                          <a:spcPts val="620"/>
                        </a:spcBef>
                      </a:pPr>
                      <a:r>
                        <a:rPr lang="en-IN" sz="1800" dirty="0">
                          <a:latin typeface="Times New Roman"/>
                          <a:cs typeface="Times New Roman"/>
                        </a:rPr>
                        <a:t>      </a:t>
                      </a:r>
                      <a:r>
                        <a:rPr sz="1800" dirty="0">
                          <a:latin typeface="Times New Roman"/>
                          <a:cs typeface="Times New Roman"/>
                        </a:rPr>
                        <a:t>2</a:t>
                      </a:r>
                    </a:p>
                  </a:txBody>
                  <a:tcPr marL="0" marR="0" marT="78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a:lnSpc>
                          <a:spcPct val="100000"/>
                        </a:lnSpc>
                        <a:spcBef>
                          <a:spcPts val="620"/>
                        </a:spcBef>
                      </a:pPr>
                      <a:r>
                        <a:rPr lang="en-IN" sz="1800" spc="-5" dirty="0">
                          <a:latin typeface="Times New Roman"/>
                          <a:cs typeface="Times New Roman"/>
                        </a:rPr>
                        <a:t>                                          Problem Definition</a:t>
                      </a:r>
                      <a:endParaRPr sz="1800" dirty="0">
                        <a:latin typeface="Times New Roman"/>
                        <a:cs typeface="Times New Roman"/>
                      </a:endParaRPr>
                    </a:p>
                  </a:txBody>
                  <a:tcPr marL="0" marR="0" marT="78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t>               5</a:t>
                      </a:r>
                    </a:p>
                  </a:txBody>
                  <a:tcPr marL="0" marR="0" marT="78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6595781"/>
                  </a:ext>
                </a:extLst>
              </a:tr>
              <a:tr h="624202">
                <a:tc>
                  <a:txBody>
                    <a:bodyPr/>
                    <a:lstStyle/>
                    <a:p>
                      <a:pPr marL="85725">
                        <a:lnSpc>
                          <a:spcPct val="100000"/>
                        </a:lnSpc>
                        <a:spcBef>
                          <a:spcPts val="620"/>
                        </a:spcBef>
                      </a:pPr>
                      <a:r>
                        <a:rPr lang="en-IN" sz="1800" dirty="0">
                          <a:latin typeface="Times New Roman"/>
                          <a:cs typeface="Times New Roman"/>
                        </a:rPr>
                        <a:t>      </a:t>
                      </a:r>
                      <a:r>
                        <a:rPr sz="1800" dirty="0">
                          <a:latin typeface="Times New Roman"/>
                          <a:cs typeface="Times New Roman"/>
                        </a:rPr>
                        <a:t>3</a:t>
                      </a:r>
                    </a:p>
                  </a:txBody>
                  <a:tcPr marL="0" marR="0" marT="78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a:lnSpc>
                          <a:spcPct val="100000"/>
                        </a:lnSpc>
                        <a:spcBef>
                          <a:spcPts val="620"/>
                        </a:spcBef>
                      </a:pPr>
                      <a:r>
                        <a:rPr lang="en-IN" sz="1800" dirty="0">
                          <a:latin typeface="Times New Roman"/>
                          <a:cs typeface="Times New Roman"/>
                        </a:rPr>
                        <a:t>                                         Technologies Used</a:t>
                      </a:r>
                      <a:endParaRPr sz="1800" dirty="0">
                        <a:latin typeface="Times New Roman"/>
                        <a:cs typeface="Times New Roman"/>
                      </a:endParaRPr>
                    </a:p>
                  </a:txBody>
                  <a:tcPr marL="0" marR="0" marT="78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a:lnSpc>
                          <a:spcPct val="100000"/>
                        </a:lnSpc>
                        <a:spcBef>
                          <a:spcPts val="620"/>
                        </a:spcBef>
                      </a:pPr>
                      <a:r>
                        <a:rPr lang="en-IN" sz="1800" dirty="0">
                          <a:latin typeface="Times New Roman"/>
                          <a:cs typeface="Times New Roman"/>
                        </a:rPr>
                        <a:t>            6</a:t>
                      </a:r>
                      <a:endParaRPr sz="1800" dirty="0">
                        <a:latin typeface="Times New Roman"/>
                        <a:cs typeface="Times New Roman"/>
                      </a:endParaRPr>
                    </a:p>
                  </a:txBody>
                  <a:tcPr marL="0" marR="0" marT="78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5790451"/>
                  </a:ext>
                </a:extLst>
              </a:tr>
              <a:tr h="624202">
                <a:tc>
                  <a:txBody>
                    <a:bodyPr/>
                    <a:lstStyle/>
                    <a:p>
                      <a:pPr marL="85725">
                        <a:lnSpc>
                          <a:spcPct val="100000"/>
                        </a:lnSpc>
                        <a:spcBef>
                          <a:spcPts val="620"/>
                        </a:spcBef>
                      </a:pPr>
                      <a:r>
                        <a:rPr lang="en-IN" sz="1800" dirty="0">
                          <a:latin typeface="Times New Roman"/>
                          <a:cs typeface="Times New Roman"/>
                        </a:rPr>
                        <a:t>      </a:t>
                      </a:r>
                      <a:r>
                        <a:rPr sz="1800" dirty="0">
                          <a:latin typeface="Times New Roman"/>
                          <a:cs typeface="Times New Roman"/>
                        </a:rPr>
                        <a:t>4</a:t>
                      </a:r>
                    </a:p>
                  </a:txBody>
                  <a:tcPr marL="0" marR="0" marT="78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a:lnSpc>
                          <a:spcPct val="100000"/>
                        </a:lnSpc>
                        <a:spcBef>
                          <a:spcPts val="620"/>
                        </a:spcBef>
                      </a:pPr>
                      <a:r>
                        <a:rPr lang="en-IN" sz="1800" dirty="0">
                          <a:latin typeface="Times New Roman"/>
                          <a:cs typeface="Times New Roman"/>
                        </a:rPr>
                        <a:t>                                      Objective of the Project</a:t>
                      </a:r>
                      <a:endParaRPr sz="1800" dirty="0">
                        <a:latin typeface="Times New Roman"/>
                        <a:cs typeface="Times New Roman"/>
                      </a:endParaRPr>
                    </a:p>
                  </a:txBody>
                  <a:tcPr marL="0" marR="0" marT="78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a:lnSpc>
                          <a:spcPct val="100000"/>
                        </a:lnSpc>
                        <a:spcBef>
                          <a:spcPts val="620"/>
                        </a:spcBef>
                      </a:pPr>
                      <a:r>
                        <a:rPr lang="en-IN" sz="1800" dirty="0">
                          <a:latin typeface="Times New Roman"/>
                          <a:cs typeface="Times New Roman"/>
                        </a:rPr>
                        <a:t>            7</a:t>
                      </a:r>
                      <a:endParaRPr sz="1800" dirty="0">
                        <a:latin typeface="Times New Roman"/>
                        <a:cs typeface="Times New Roman"/>
                      </a:endParaRPr>
                    </a:p>
                  </a:txBody>
                  <a:tcPr marL="0" marR="0" marT="78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78345085"/>
                  </a:ext>
                </a:extLst>
              </a:tr>
              <a:tr h="624202">
                <a:tc>
                  <a:txBody>
                    <a:bodyPr/>
                    <a:lstStyle/>
                    <a:p>
                      <a:pPr marL="85725">
                        <a:lnSpc>
                          <a:spcPct val="100000"/>
                        </a:lnSpc>
                        <a:spcBef>
                          <a:spcPts val="620"/>
                        </a:spcBef>
                      </a:pPr>
                      <a:r>
                        <a:rPr lang="en-IN" sz="1800" dirty="0">
                          <a:latin typeface="Times New Roman"/>
                          <a:cs typeface="Times New Roman"/>
                        </a:rPr>
                        <a:t>      </a:t>
                      </a:r>
                      <a:r>
                        <a:rPr sz="1800" dirty="0">
                          <a:latin typeface="Times New Roman"/>
                          <a:cs typeface="Times New Roman"/>
                        </a:rPr>
                        <a:t>5</a:t>
                      </a:r>
                    </a:p>
                  </a:txBody>
                  <a:tcPr marL="0" marR="0" marT="78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a:lnSpc>
                          <a:spcPct val="100000"/>
                        </a:lnSpc>
                        <a:spcBef>
                          <a:spcPts val="620"/>
                        </a:spcBef>
                      </a:pPr>
                      <a:r>
                        <a:rPr lang="en-IN" sz="1800" dirty="0">
                          <a:latin typeface="Times New Roman"/>
                          <a:cs typeface="Times New Roman"/>
                        </a:rPr>
                        <a:t>                                            Methodology</a:t>
                      </a:r>
                      <a:endParaRPr sz="1800" dirty="0">
                        <a:latin typeface="Times New Roman"/>
                        <a:cs typeface="Times New Roman"/>
                      </a:endParaRPr>
                    </a:p>
                  </a:txBody>
                  <a:tcPr marL="0" marR="0" marT="78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a:lnSpc>
                          <a:spcPct val="100000"/>
                        </a:lnSpc>
                        <a:spcBef>
                          <a:spcPts val="620"/>
                        </a:spcBef>
                      </a:pPr>
                      <a:r>
                        <a:rPr lang="en-IN" sz="1800" dirty="0">
                          <a:latin typeface="Times New Roman"/>
                          <a:cs typeface="Times New Roman"/>
                        </a:rPr>
                        <a:t>            8</a:t>
                      </a:r>
                      <a:endParaRPr sz="1800" dirty="0">
                        <a:latin typeface="Times New Roman"/>
                        <a:cs typeface="Times New Roman"/>
                      </a:endParaRPr>
                    </a:p>
                  </a:txBody>
                  <a:tcPr marL="0" marR="0" marT="78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81083989"/>
                  </a:ext>
                </a:extLst>
              </a:tr>
              <a:tr h="624202">
                <a:tc>
                  <a:txBody>
                    <a:bodyPr/>
                    <a:lstStyle/>
                    <a:p>
                      <a:pPr marL="85725">
                        <a:lnSpc>
                          <a:spcPct val="100000"/>
                        </a:lnSpc>
                        <a:spcBef>
                          <a:spcPts val="620"/>
                        </a:spcBef>
                      </a:pPr>
                      <a:r>
                        <a:rPr lang="en-IN" sz="1800" dirty="0">
                          <a:latin typeface="Times New Roman"/>
                          <a:cs typeface="Times New Roman"/>
                        </a:rPr>
                        <a:t>      </a:t>
                      </a:r>
                      <a:r>
                        <a:rPr sz="1800" dirty="0">
                          <a:latin typeface="Times New Roman"/>
                          <a:cs typeface="Times New Roman"/>
                        </a:rPr>
                        <a:t>6</a:t>
                      </a:r>
                    </a:p>
                  </a:txBody>
                  <a:tcPr marL="0" marR="0" marT="78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a:lnSpc>
                          <a:spcPct val="100000"/>
                        </a:lnSpc>
                        <a:spcBef>
                          <a:spcPts val="620"/>
                        </a:spcBef>
                      </a:pPr>
                      <a:r>
                        <a:rPr lang="en-IN" sz="1800" dirty="0">
                          <a:latin typeface="Times New Roman"/>
                          <a:cs typeface="Times New Roman"/>
                        </a:rPr>
                        <a:t>                          Existing System and Proposed System</a:t>
                      </a:r>
                      <a:endParaRPr sz="1800" dirty="0">
                        <a:latin typeface="Times New Roman"/>
                        <a:cs typeface="Times New Roman"/>
                      </a:endParaRPr>
                    </a:p>
                  </a:txBody>
                  <a:tcPr marL="0" marR="0" marT="78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a:lnSpc>
                          <a:spcPct val="100000"/>
                        </a:lnSpc>
                        <a:spcBef>
                          <a:spcPts val="620"/>
                        </a:spcBef>
                      </a:pPr>
                      <a:r>
                        <a:rPr lang="en-IN" sz="1800" dirty="0">
                          <a:latin typeface="Times New Roman"/>
                          <a:cs typeface="Times New Roman"/>
                        </a:rPr>
                        <a:t>            9</a:t>
                      </a:r>
                      <a:endParaRPr sz="1800" dirty="0">
                        <a:latin typeface="Times New Roman"/>
                        <a:cs typeface="Times New Roman"/>
                      </a:endParaRPr>
                    </a:p>
                  </a:txBody>
                  <a:tcPr marL="0" marR="0" marT="78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6161090"/>
                  </a:ext>
                </a:extLst>
              </a:tr>
              <a:tr h="624202">
                <a:tc>
                  <a:txBody>
                    <a:bodyPr/>
                    <a:lstStyle/>
                    <a:p>
                      <a:pPr marL="85725">
                        <a:lnSpc>
                          <a:spcPct val="100000"/>
                        </a:lnSpc>
                        <a:spcBef>
                          <a:spcPts val="620"/>
                        </a:spcBef>
                      </a:pPr>
                      <a:r>
                        <a:rPr lang="en-IN" sz="1800" dirty="0">
                          <a:latin typeface="Times New Roman"/>
                          <a:cs typeface="Times New Roman"/>
                        </a:rPr>
                        <a:t>      </a:t>
                      </a:r>
                      <a:r>
                        <a:rPr sz="1800" dirty="0">
                          <a:latin typeface="Times New Roman"/>
                          <a:cs typeface="Times New Roman"/>
                        </a:rPr>
                        <a:t>7</a:t>
                      </a:r>
                    </a:p>
                  </a:txBody>
                  <a:tcPr marL="0" marR="0" marT="78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a:lnSpc>
                          <a:spcPct val="100000"/>
                        </a:lnSpc>
                        <a:spcBef>
                          <a:spcPts val="615"/>
                        </a:spcBef>
                      </a:pPr>
                      <a:r>
                        <a:rPr lang="en-IN" sz="1800" dirty="0">
                          <a:latin typeface="Times New Roman"/>
                          <a:cs typeface="Times New Roman"/>
                        </a:rPr>
                        <a:t>                                       Architectural Design</a:t>
                      </a:r>
                      <a:endParaRPr sz="1800" dirty="0">
                        <a:latin typeface="Times New Roman"/>
                        <a:cs typeface="Times New Roman"/>
                      </a:endParaRPr>
                    </a:p>
                  </a:txBody>
                  <a:tcPr marL="0" marR="0" marT="7810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a:lnSpc>
                          <a:spcPct val="100000"/>
                        </a:lnSpc>
                        <a:spcBef>
                          <a:spcPts val="620"/>
                        </a:spcBef>
                      </a:pPr>
                      <a:r>
                        <a:rPr lang="en-IN" sz="1800" dirty="0">
                          <a:latin typeface="Times New Roman"/>
                          <a:cs typeface="Times New Roman"/>
                        </a:rPr>
                        <a:t>           10</a:t>
                      </a:r>
                      <a:endParaRPr sz="1800" dirty="0">
                        <a:latin typeface="Times New Roman"/>
                        <a:cs typeface="Times New Roman"/>
                      </a:endParaRPr>
                    </a:p>
                  </a:txBody>
                  <a:tcPr marL="0" marR="0" marT="78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94933678"/>
                  </a:ext>
                </a:extLst>
              </a:tr>
              <a:tr h="624202">
                <a:tc>
                  <a:txBody>
                    <a:bodyPr/>
                    <a:lstStyle/>
                    <a:p>
                      <a:pPr marL="85725">
                        <a:lnSpc>
                          <a:spcPct val="100000"/>
                        </a:lnSpc>
                        <a:spcBef>
                          <a:spcPts val="620"/>
                        </a:spcBef>
                      </a:pPr>
                      <a:r>
                        <a:rPr lang="en-IN" sz="1800" dirty="0">
                          <a:latin typeface="Times New Roman"/>
                          <a:cs typeface="Times New Roman"/>
                        </a:rPr>
                        <a:t>      </a:t>
                      </a:r>
                      <a:r>
                        <a:rPr sz="1800" dirty="0">
                          <a:latin typeface="Times New Roman"/>
                          <a:cs typeface="Times New Roman"/>
                        </a:rPr>
                        <a:t>8</a:t>
                      </a:r>
                    </a:p>
                  </a:txBody>
                  <a:tcPr marL="0" marR="0" marT="78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a:lnSpc>
                          <a:spcPct val="100000"/>
                        </a:lnSpc>
                        <a:spcBef>
                          <a:spcPts val="620"/>
                        </a:spcBef>
                      </a:pPr>
                      <a:r>
                        <a:rPr lang="en-IN" sz="1800" dirty="0">
                          <a:latin typeface="Times New Roman"/>
                          <a:cs typeface="Times New Roman"/>
                        </a:rPr>
                        <a:t>                                     Implementation Results</a:t>
                      </a:r>
                      <a:endParaRPr sz="1800" dirty="0">
                        <a:latin typeface="Times New Roman"/>
                        <a:cs typeface="Times New Roman"/>
                      </a:endParaRPr>
                    </a:p>
                  </a:txBody>
                  <a:tcPr marL="0" marR="0" marT="78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a:lnSpc>
                          <a:spcPct val="100000"/>
                        </a:lnSpc>
                        <a:spcBef>
                          <a:spcPts val="620"/>
                        </a:spcBef>
                      </a:pPr>
                      <a:r>
                        <a:rPr lang="en-IN" sz="1800" spc="-30" dirty="0">
                          <a:latin typeface="Times New Roman"/>
                          <a:cs typeface="Times New Roman"/>
                        </a:rPr>
                        <a:t>            11</a:t>
                      </a:r>
                      <a:endParaRPr sz="1800" dirty="0">
                        <a:latin typeface="Times New Roman"/>
                        <a:cs typeface="Times New Roman"/>
                      </a:endParaRPr>
                    </a:p>
                  </a:txBody>
                  <a:tcPr marL="0" marR="0" marT="7874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65813264"/>
                  </a:ext>
                </a:extLst>
              </a:tr>
            </a:tbl>
          </a:graphicData>
        </a:graphic>
      </p:graphicFrame>
      <p:sp>
        <p:nvSpPr>
          <p:cNvPr id="3" name="Rectangle 2">
            <a:extLst>
              <a:ext uri="{FF2B5EF4-FFF2-40B4-BE49-F238E27FC236}">
                <a16:creationId xmlns:a16="http://schemas.microsoft.com/office/drawing/2014/main" id="{271922DB-F059-5B50-50A1-8512F6088336}"/>
              </a:ext>
            </a:extLst>
          </p:cNvPr>
          <p:cNvSpPr/>
          <p:nvPr/>
        </p:nvSpPr>
        <p:spPr>
          <a:xfrm>
            <a:off x="221942" y="115032"/>
            <a:ext cx="11771790" cy="66279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98863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04F66-59DE-7D0A-8A88-B4123694B6AF}"/>
              </a:ext>
            </a:extLst>
          </p:cNvPr>
          <p:cNvSpPr>
            <a:spLocks noGrp="1"/>
          </p:cNvSpPr>
          <p:nvPr>
            <p:ph type="title"/>
          </p:nvPr>
        </p:nvSpPr>
        <p:spPr>
          <a:xfrm>
            <a:off x="198268" y="146482"/>
            <a:ext cx="11155532" cy="510466"/>
          </a:xfrm>
        </p:spPr>
        <p:txBody>
          <a:bodyPr>
            <a:noAutofit/>
          </a:bodyPr>
          <a:lstStyle/>
          <a:p>
            <a:r>
              <a:rPr lang="en-IN" sz="3200" dirty="0">
                <a:solidFill>
                  <a:srgbClr val="FF0000"/>
                </a:solidFill>
                <a:latin typeface=" Times new roman"/>
              </a:rPr>
              <a:t> Future Scope</a:t>
            </a:r>
          </a:p>
        </p:txBody>
      </p:sp>
      <p:sp>
        <p:nvSpPr>
          <p:cNvPr id="3" name="Content Placeholder 2">
            <a:extLst>
              <a:ext uri="{FF2B5EF4-FFF2-40B4-BE49-F238E27FC236}">
                <a16:creationId xmlns:a16="http://schemas.microsoft.com/office/drawing/2014/main" id="{ABC2EBA0-FF12-E47E-79FC-E0085BD29B75}"/>
              </a:ext>
            </a:extLst>
          </p:cNvPr>
          <p:cNvSpPr>
            <a:spLocks noGrp="1"/>
          </p:cNvSpPr>
          <p:nvPr>
            <p:ph idx="1"/>
          </p:nvPr>
        </p:nvSpPr>
        <p:spPr>
          <a:xfrm>
            <a:off x="275208" y="905522"/>
            <a:ext cx="11718524" cy="5805996"/>
          </a:xfrm>
        </p:spPr>
        <p:txBody>
          <a:bodyPr>
            <a:normAutofit/>
          </a:bodyPr>
          <a:lstStyle/>
          <a:p>
            <a:pPr algn="just"/>
            <a:r>
              <a:rPr lang="en-US" sz="2400" b="1" dirty="0">
                <a:latin typeface=" Times new roman"/>
              </a:rPr>
              <a:t>Integration with other entrance exams</a:t>
            </a:r>
            <a:r>
              <a:rPr lang="en-US" sz="2400" dirty="0">
                <a:latin typeface=" Times new roman"/>
              </a:rPr>
              <a:t>: The system can be expanded to include other entrance exams such as JEE, NEET, and CAT. This can provide a more comprehensive view of a student's academic potential and career aspirations. </a:t>
            </a:r>
          </a:p>
          <a:p>
            <a:pPr algn="just"/>
            <a:r>
              <a:rPr lang="en-US" sz="2400" b="1" dirty="0">
                <a:latin typeface=" Times new roman"/>
              </a:rPr>
              <a:t>Enhanced personalization</a:t>
            </a:r>
            <a:r>
              <a:rPr lang="en-US" sz="2400" dirty="0">
                <a:latin typeface=" Times new roman"/>
              </a:rPr>
              <a:t>: The system can be enhanced to provide even more personalized recommendations based on a student's interests, career goals, and personality traits. </a:t>
            </a:r>
          </a:p>
          <a:p>
            <a:pPr algn="just"/>
            <a:r>
              <a:rPr lang="en-US" sz="2400" b="1" dirty="0">
                <a:latin typeface=" Times new roman"/>
              </a:rPr>
              <a:t>Integration with social media</a:t>
            </a:r>
            <a:r>
              <a:rPr lang="en-US" sz="2400" dirty="0">
                <a:latin typeface=" Times new roman"/>
              </a:rPr>
              <a:t>: The system can be integrated with social media platforms to provide a more engaging and interactive experience for students. This can also help students connect with other students who have similar interests and career aspirations. </a:t>
            </a:r>
          </a:p>
          <a:p>
            <a:pPr algn="just"/>
            <a:r>
              <a:rPr lang="en-US" sz="2400" b="1" dirty="0">
                <a:latin typeface=" Times new roman"/>
              </a:rPr>
              <a:t>Mobile application</a:t>
            </a:r>
            <a:r>
              <a:rPr lang="en-US" sz="2400" dirty="0">
                <a:latin typeface=" Times new roman"/>
              </a:rPr>
              <a:t>: The system can be developed as a mobile application that students can use on the go. This can provide a more convenient and accessible experience for students who are always on the move</a:t>
            </a:r>
            <a:r>
              <a:rPr lang="en-US" sz="2400" dirty="0"/>
              <a:t>.</a:t>
            </a:r>
            <a:endParaRPr lang="en-IN" sz="2400" dirty="0"/>
          </a:p>
        </p:txBody>
      </p:sp>
      <p:sp>
        <p:nvSpPr>
          <p:cNvPr id="4" name="Rectangle 3">
            <a:extLst>
              <a:ext uri="{FF2B5EF4-FFF2-40B4-BE49-F238E27FC236}">
                <a16:creationId xmlns:a16="http://schemas.microsoft.com/office/drawing/2014/main" id="{28A91266-C20F-748B-89D0-7E286EDFFB6C}"/>
              </a:ext>
            </a:extLst>
          </p:cNvPr>
          <p:cNvSpPr/>
          <p:nvPr/>
        </p:nvSpPr>
        <p:spPr>
          <a:xfrm>
            <a:off x="275208" y="146482"/>
            <a:ext cx="11718524" cy="65650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97685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A0F4B-6A3E-6B7E-0F29-813F054AF437}"/>
              </a:ext>
            </a:extLst>
          </p:cNvPr>
          <p:cNvSpPr>
            <a:spLocks noGrp="1"/>
          </p:cNvSpPr>
          <p:nvPr>
            <p:ph type="title"/>
          </p:nvPr>
        </p:nvSpPr>
        <p:spPr>
          <a:xfrm>
            <a:off x="-230819" y="150920"/>
            <a:ext cx="11584620" cy="577049"/>
          </a:xfrm>
        </p:spPr>
        <p:txBody>
          <a:bodyPr>
            <a:normAutofit fontScale="90000"/>
          </a:bodyPr>
          <a:lstStyle/>
          <a:p>
            <a:r>
              <a:rPr lang="en-IN" sz="3200" dirty="0">
                <a:solidFill>
                  <a:srgbClr val="FF0000"/>
                </a:solidFill>
                <a:latin typeface="Times New Roman" panose="02020603050405020304" pitchFamily="18" charset="0"/>
                <a:cs typeface="Times New Roman" panose="02020603050405020304" pitchFamily="18" charset="0"/>
              </a:rPr>
              <a:t>    </a:t>
            </a:r>
            <a:r>
              <a:rPr lang="en-IN" sz="3600" dirty="0">
                <a:solidFill>
                  <a:srgbClr val="FF0000"/>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86E3B6D7-08F9-BABA-DFBD-057DCB628A03}"/>
              </a:ext>
            </a:extLst>
          </p:cNvPr>
          <p:cNvSpPr>
            <a:spLocks noGrp="1"/>
          </p:cNvSpPr>
          <p:nvPr>
            <p:ph idx="1"/>
          </p:nvPr>
        </p:nvSpPr>
        <p:spPr>
          <a:xfrm>
            <a:off x="115410" y="727969"/>
            <a:ext cx="11922710" cy="5903650"/>
          </a:xfrm>
        </p:spPr>
        <p:txBody>
          <a:bodyPr>
            <a:normAutofit/>
          </a:bodyPr>
          <a:lstStyle/>
          <a:p>
            <a:pPr marL="0" indent="0" algn="just">
              <a:buNone/>
            </a:pPr>
            <a:r>
              <a:rPr lang="en-IN" dirty="0">
                <a:latin typeface="Times New Roman" panose="02020603050405020304" pitchFamily="18" charset="0"/>
                <a:cs typeface="Times New Roman" panose="02020603050405020304" pitchFamily="18" charset="0"/>
              </a:rPr>
              <a:t>As we know that many websites are previously present which helps to determine the students rank based on some parameters , but our project predicts both the rank and the college as he/she can get admit into college based on their PU scores and CET marks obtained along with other criteria such as caste, location, fees structure. This will help students to make arbitrary decisions before the process starts.</a:t>
            </a:r>
          </a:p>
        </p:txBody>
      </p:sp>
      <p:sp>
        <p:nvSpPr>
          <p:cNvPr id="4" name="Rectangle 3">
            <a:extLst>
              <a:ext uri="{FF2B5EF4-FFF2-40B4-BE49-F238E27FC236}">
                <a16:creationId xmlns:a16="http://schemas.microsoft.com/office/drawing/2014/main" id="{F4766763-3999-589E-2C57-273FCAAF8750}"/>
              </a:ext>
            </a:extLst>
          </p:cNvPr>
          <p:cNvSpPr/>
          <p:nvPr/>
        </p:nvSpPr>
        <p:spPr>
          <a:xfrm>
            <a:off x="115410" y="150920"/>
            <a:ext cx="11961180" cy="6556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56876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81312-101C-079B-F2E9-58D3E855C91E}"/>
              </a:ext>
            </a:extLst>
          </p:cNvPr>
          <p:cNvSpPr>
            <a:spLocks noGrp="1"/>
          </p:cNvSpPr>
          <p:nvPr>
            <p:ph type="title"/>
          </p:nvPr>
        </p:nvSpPr>
        <p:spPr>
          <a:xfrm>
            <a:off x="204186" y="301840"/>
            <a:ext cx="11149614" cy="710213"/>
          </a:xfrm>
        </p:spPr>
        <p:txBody>
          <a:bodyPr/>
          <a:lstStyle/>
          <a:p>
            <a:r>
              <a:rPr lang="en-IN" dirty="0">
                <a:solidFill>
                  <a:srgbClr val="FF0000"/>
                </a:solidFill>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C1DBDFC1-2F37-912B-6609-5322464693DF}"/>
              </a:ext>
            </a:extLst>
          </p:cNvPr>
          <p:cNvSpPr>
            <a:spLocks noGrp="1"/>
          </p:cNvSpPr>
          <p:nvPr>
            <p:ph idx="1"/>
          </p:nvPr>
        </p:nvSpPr>
        <p:spPr>
          <a:xfrm>
            <a:off x="204186" y="896645"/>
            <a:ext cx="11745158" cy="5734974"/>
          </a:xfrm>
        </p:spPr>
        <p:txBody>
          <a:bodyPr>
            <a:noAutofit/>
          </a:bodyPr>
          <a:lstStyle/>
          <a:p>
            <a:pPr marL="0" indent="0" algn="just">
              <a:buNone/>
            </a:pPr>
            <a:r>
              <a:rPr lang="en-US" sz="2000" dirty="0">
                <a:latin typeface="Times New Roman" panose="02020603050405020304" pitchFamily="18" charset="0"/>
                <a:cs typeface="Times New Roman" panose="02020603050405020304" pitchFamily="18" charset="0"/>
              </a:rPr>
              <a:t>[1] J. Han, J. Pei, and M. </a:t>
            </a:r>
            <a:r>
              <a:rPr lang="en-US" sz="2000" dirty="0" err="1">
                <a:latin typeface="Times New Roman" panose="02020603050405020304" pitchFamily="18" charset="0"/>
                <a:cs typeface="Times New Roman" panose="02020603050405020304" pitchFamily="18" charset="0"/>
              </a:rPr>
              <a:t>Kamber</a:t>
            </a:r>
            <a:r>
              <a:rPr lang="en-US" sz="2000" dirty="0">
                <a:latin typeface="Times New Roman" panose="02020603050405020304" pitchFamily="18" charset="0"/>
                <a:cs typeface="Times New Roman" panose="02020603050405020304" pitchFamily="18" charset="0"/>
              </a:rPr>
              <a:t> , Data mining: concepts and techniques .Elsevier , 2011. </a:t>
            </a:r>
          </a:p>
          <a:p>
            <a:pPr marL="0" indent="0" algn="just">
              <a:buNone/>
            </a:pPr>
            <a:r>
              <a:rPr lang="en-US" sz="2000" dirty="0">
                <a:latin typeface="Times New Roman" panose="02020603050405020304" pitchFamily="18" charset="0"/>
                <a:cs typeface="Times New Roman" panose="02020603050405020304" pitchFamily="18" charset="0"/>
              </a:rPr>
              <a:t>[2] C.C Agarwal ,Data mining: the textbook. Springer, 2015.</a:t>
            </a:r>
          </a:p>
          <a:p>
            <a:pPr marL="0" indent="0" algn="just">
              <a:buNone/>
            </a:pPr>
            <a:r>
              <a:rPr lang="en-US" sz="2000" dirty="0">
                <a:latin typeface="Times New Roman" panose="02020603050405020304" pitchFamily="18" charset="0"/>
                <a:cs typeface="Times New Roman" panose="02020603050405020304" pitchFamily="18" charset="0"/>
              </a:rPr>
              <a:t>[3] D. J. Power, R. Sharda, and F. Burstein, Decision support systems. Wiley Online Library, 2015.</a:t>
            </a:r>
          </a:p>
          <a:p>
            <a:pPr marL="0" indent="0" algn="just">
              <a:buNone/>
            </a:pPr>
            <a:r>
              <a:rPr lang="en-US" sz="2000" dirty="0">
                <a:latin typeface="Times New Roman" panose="02020603050405020304" pitchFamily="18" charset="0"/>
                <a:cs typeface="Times New Roman" panose="02020603050405020304" pitchFamily="18" charset="0"/>
              </a:rPr>
              <a:t>[4]“Times world university rankings, https://www.timeshighereducation.com/worlduniversity-rankings, accessed: 201610- 30. [5]“Dataset of world university rankings,” https://www.kaggle.com/mylesoneill/world-university-rankings, accessed: 2016-10-12 </a:t>
            </a:r>
          </a:p>
          <a:p>
            <a:pPr marL="0" indent="0" algn="just">
              <a:buNone/>
            </a:pPr>
            <a:r>
              <a:rPr lang="en-US" sz="2000" dirty="0">
                <a:latin typeface="Times New Roman" panose="02020603050405020304" pitchFamily="18" charset="0"/>
                <a:cs typeface="Times New Roman" panose="02020603050405020304" pitchFamily="18" charset="0"/>
              </a:rPr>
              <a:t>[5]X. </a:t>
            </a:r>
            <a:r>
              <a:rPr lang="en-US" sz="2000" dirty="0" err="1">
                <a:latin typeface="Times New Roman" panose="02020603050405020304" pitchFamily="18" charset="0"/>
                <a:cs typeface="Times New Roman" panose="02020603050405020304" pitchFamily="18" charset="0"/>
              </a:rPr>
              <a:t>Geng</a:t>
            </a:r>
            <a:r>
              <a:rPr lang="en-US" sz="2000" dirty="0">
                <a:latin typeface="Times New Roman" panose="02020603050405020304" pitchFamily="18" charset="0"/>
                <a:cs typeface="Times New Roman" panose="02020603050405020304" pitchFamily="18" charset="0"/>
              </a:rPr>
              <a:t> , T.-Y. Liu, T. Qin, and H. Li, “Feature selection for ranking,” in Proceedings of the 30th annual international ACM SIGIR conference on Research and development in information retrieval. ACM, 2007. </a:t>
            </a:r>
          </a:p>
          <a:p>
            <a:pPr marL="0" indent="0" algn="just">
              <a:buNone/>
            </a:pPr>
            <a:r>
              <a:rPr lang="en-US" sz="2000" dirty="0">
                <a:latin typeface="Times New Roman" panose="02020603050405020304" pitchFamily="18" charset="0"/>
                <a:cs typeface="Times New Roman" panose="02020603050405020304" pitchFamily="18" charset="0"/>
              </a:rPr>
              <a:t>[6] F. Xia, T.-Y. Liu, J. Wang, W. Zhang, and H. Li, “Listwise approach to learning to rank: theory and algorithm,” in Proceedings of the 25th international conference on Machine learning. ACM, 2008, pp. 1192– 1199. </a:t>
            </a:r>
          </a:p>
          <a:p>
            <a:pPr marL="0" indent="0" algn="just">
              <a:buNone/>
            </a:pPr>
            <a:r>
              <a:rPr lang="en-US" sz="2000" dirty="0">
                <a:latin typeface="Times New Roman" panose="02020603050405020304" pitchFamily="18" charset="0"/>
                <a:cs typeface="Times New Roman" panose="02020603050405020304" pitchFamily="18" charset="0"/>
              </a:rPr>
              <a:t>[7] Z. Cao, T. Qin, T.-Y. Liu, M.-F. Tsai, and H. Li, “Learning to rank: from pairwise approach to listwise approach,” in Proceedings of the 24th international conference on Machine learning. ACM, 2007, pp. 129–136. </a:t>
            </a:r>
          </a:p>
          <a:p>
            <a:pPr marL="0" indent="0" algn="just">
              <a:buNone/>
            </a:pPr>
            <a:r>
              <a:rPr lang="en-US" sz="2000" dirty="0">
                <a:latin typeface="Times New Roman" panose="02020603050405020304" pitchFamily="18" charset="0"/>
                <a:cs typeface="Times New Roman" panose="02020603050405020304" pitchFamily="18" charset="0"/>
              </a:rPr>
              <a:t>[8] M. N. </a:t>
            </a:r>
            <a:r>
              <a:rPr lang="en-US" sz="2000" dirty="0" err="1">
                <a:latin typeface="Times New Roman" panose="02020603050405020304" pitchFamily="18" charset="0"/>
                <a:cs typeface="Times New Roman" panose="02020603050405020304" pitchFamily="18" charset="0"/>
              </a:rPr>
              <a:t>Volkovs</a:t>
            </a:r>
            <a:r>
              <a:rPr lang="en-US" sz="2000" dirty="0">
                <a:latin typeface="Times New Roman" panose="02020603050405020304" pitchFamily="18" charset="0"/>
                <a:cs typeface="Times New Roman" panose="02020603050405020304" pitchFamily="18" charset="0"/>
              </a:rPr>
              <a:t> and R. S. </a:t>
            </a:r>
            <a:r>
              <a:rPr lang="en-US" sz="2000" dirty="0" err="1">
                <a:latin typeface="Times New Roman" panose="02020603050405020304" pitchFamily="18" charset="0"/>
                <a:cs typeface="Times New Roman" panose="02020603050405020304" pitchFamily="18" charset="0"/>
              </a:rPr>
              <a:t>Zemel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Boltzrank</a:t>
            </a:r>
            <a:r>
              <a:rPr lang="en-US" sz="2000" dirty="0">
                <a:latin typeface="Times New Roman" panose="02020603050405020304" pitchFamily="18" charset="0"/>
                <a:cs typeface="Times New Roman" panose="02020603050405020304" pitchFamily="18" charset="0"/>
              </a:rPr>
              <a:t>: learning to maximize expected ranking gain,” in Proceedings of the 26th Annual International Conference on Machine Learning. ACM, 2009, pp. 1089–1096</a:t>
            </a:r>
            <a:endParaRPr lang="en-IN"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CD3AD68-A885-F196-7C5D-848FEB7CB89E}"/>
              </a:ext>
            </a:extLst>
          </p:cNvPr>
          <p:cNvSpPr/>
          <p:nvPr/>
        </p:nvSpPr>
        <p:spPr>
          <a:xfrm>
            <a:off x="204186" y="186431"/>
            <a:ext cx="11904956" cy="63697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86163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7E320-5CD8-3195-04B0-CBE15F99615D}"/>
              </a:ext>
            </a:extLst>
          </p:cNvPr>
          <p:cNvSpPr>
            <a:spLocks noGrp="1"/>
          </p:cNvSpPr>
          <p:nvPr>
            <p:ph type="title"/>
          </p:nvPr>
        </p:nvSpPr>
        <p:spPr>
          <a:xfrm>
            <a:off x="257453" y="365126"/>
            <a:ext cx="11096348" cy="460498"/>
          </a:xfrm>
        </p:spPr>
        <p:txBody>
          <a:bodyPr>
            <a:noAutofit/>
          </a:bodyPr>
          <a:lstStyle/>
          <a:p>
            <a:r>
              <a:rPr lang="en-IN" sz="3200" dirty="0">
                <a:solidFill>
                  <a:srgbClr val="FF0000"/>
                </a:solidFill>
                <a:latin typeface=" Times new roman"/>
              </a:rPr>
              <a:t>Paper Publication Details</a:t>
            </a:r>
          </a:p>
        </p:txBody>
      </p:sp>
      <p:sp>
        <p:nvSpPr>
          <p:cNvPr id="3" name="Content Placeholder 2">
            <a:extLst>
              <a:ext uri="{FF2B5EF4-FFF2-40B4-BE49-F238E27FC236}">
                <a16:creationId xmlns:a16="http://schemas.microsoft.com/office/drawing/2014/main" id="{936A4F56-4514-3FF6-EA3F-0180F0FD2E30}"/>
              </a:ext>
            </a:extLst>
          </p:cNvPr>
          <p:cNvSpPr>
            <a:spLocks noGrp="1"/>
          </p:cNvSpPr>
          <p:nvPr>
            <p:ph idx="1"/>
          </p:nvPr>
        </p:nvSpPr>
        <p:spPr>
          <a:xfrm>
            <a:off x="257452" y="825624"/>
            <a:ext cx="11736280" cy="5805995"/>
          </a:xfrm>
        </p:spPr>
        <p:txBody>
          <a:bodyPr/>
          <a:lstStyle/>
          <a:p>
            <a:r>
              <a:rPr lang="en-US" dirty="0">
                <a:latin typeface=" Times new roman"/>
              </a:rPr>
              <a:t>Published a paper in “International Journal of Engineering, Management and Humanities” on 25-26 May Online.</a:t>
            </a:r>
          </a:p>
          <a:p>
            <a:endParaRPr lang="en-US" dirty="0">
              <a:latin typeface=" Times new roman"/>
            </a:endParaRPr>
          </a:p>
          <a:p>
            <a:pPr marL="0" indent="0">
              <a:buNone/>
            </a:pPr>
            <a:endParaRPr lang="en-IN" dirty="0">
              <a:latin typeface=" Times new roman"/>
            </a:endParaRPr>
          </a:p>
        </p:txBody>
      </p:sp>
      <p:pic>
        <p:nvPicPr>
          <p:cNvPr id="6" name="Picture 5">
            <a:extLst>
              <a:ext uri="{FF2B5EF4-FFF2-40B4-BE49-F238E27FC236}">
                <a16:creationId xmlns:a16="http://schemas.microsoft.com/office/drawing/2014/main" id="{FE52A9D2-0FAA-CC1B-B364-9BB128C9F8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514" y="1597981"/>
            <a:ext cx="8691238" cy="5033638"/>
          </a:xfrm>
          <a:prstGeom prst="rect">
            <a:avLst/>
          </a:prstGeom>
        </p:spPr>
      </p:pic>
      <p:sp>
        <p:nvSpPr>
          <p:cNvPr id="7" name="Rectangle 6">
            <a:extLst>
              <a:ext uri="{FF2B5EF4-FFF2-40B4-BE49-F238E27FC236}">
                <a16:creationId xmlns:a16="http://schemas.microsoft.com/office/drawing/2014/main" id="{5643EDB4-7DFF-6DBB-07B9-2AE29B36E8FC}"/>
              </a:ext>
            </a:extLst>
          </p:cNvPr>
          <p:cNvSpPr/>
          <p:nvPr/>
        </p:nvSpPr>
        <p:spPr>
          <a:xfrm>
            <a:off x="168676" y="168676"/>
            <a:ext cx="11825056" cy="65605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77676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627EF4-4491-95E8-892F-96112BFEDE8D}"/>
              </a:ext>
            </a:extLst>
          </p:cNvPr>
          <p:cNvSpPr>
            <a:spLocks noGrp="1"/>
          </p:cNvSpPr>
          <p:nvPr>
            <p:ph idx="1"/>
          </p:nvPr>
        </p:nvSpPr>
        <p:spPr>
          <a:xfrm>
            <a:off x="603682" y="390616"/>
            <a:ext cx="10750118" cy="6169981"/>
          </a:xfrm>
        </p:spPr>
        <p:txBody>
          <a:bodyPr/>
          <a:lstStyle/>
          <a:p>
            <a:pPr marL="0" indent="0">
              <a:buNone/>
            </a:pPr>
            <a:r>
              <a:rPr lang="en-IN" dirty="0"/>
              <a:t> </a:t>
            </a:r>
          </a:p>
          <a:p>
            <a:endParaRPr lang="en-IN" dirty="0"/>
          </a:p>
          <a:p>
            <a:endParaRPr lang="en-IN" dirty="0"/>
          </a:p>
          <a:p>
            <a:endParaRPr lang="en-IN" dirty="0"/>
          </a:p>
          <a:p>
            <a:endParaRPr lang="en-IN" dirty="0"/>
          </a:p>
          <a:p>
            <a:pPr marL="0" indent="0">
              <a:buNone/>
            </a:pPr>
            <a:r>
              <a:rPr lang="en-IN" dirty="0"/>
              <a:t>                                                         </a:t>
            </a:r>
            <a:r>
              <a:rPr lang="en-IN" dirty="0">
                <a:latin typeface=" Times new roman"/>
              </a:rPr>
              <a:t>THANK YOU!!</a:t>
            </a:r>
          </a:p>
        </p:txBody>
      </p:sp>
      <p:sp>
        <p:nvSpPr>
          <p:cNvPr id="4" name="Rectangle 3">
            <a:extLst>
              <a:ext uri="{FF2B5EF4-FFF2-40B4-BE49-F238E27FC236}">
                <a16:creationId xmlns:a16="http://schemas.microsoft.com/office/drawing/2014/main" id="{582A2C47-9F3A-047A-191B-4F0D5D2388A9}"/>
              </a:ext>
            </a:extLst>
          </p:cNvPr>
          <p:cNvSpPr/>
          <p:nvPr/>
        </p:nvSpPr>
        <p:spPr>
          <a:xfrm>
            <a:off x="355107" y="195309"/>
            <a:ext cx="11461072" cy="64451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30797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AC690934-C4DF-1E61-722B-B5FD1B1D10E5}"/>
              </a:ext>
            </a:extLst>
          </p:cNvPr>
          <p:cNvGraphicFramePr>
            <a:graphicFrameLocks noGrp="1"/>
          </p:cNvGraphicFramePr>
          <p:nvPr>
            <p:ph idx="1"/>
            <p:extLst>
              <p:ext uri="{D42A27DB-BD31-4B8C-83A1-F6EECF244321}">
                <p14:modId xmlns:p14="http://schemas.microsoft.com/office/powerpoint/2010/main" val="3881365771"/>
              </p:ext>
            </p:extLst>
          </p:nvPr>
        </p:nvGraphicFramePr>
        <p:xfrm>
          <a:off x="639192" y="736847"/>
          <a:ext cx="8939813" cy="5424258"/>
        </p:xfrm>
        <a:graphic>
          <a:graphicData uri="http://schemas.openxmlformats.org/drawingml/2006/table">
            <a:tbl>
              <a:tblPr firstRow="1" bandRow="1">
                <a:tableStyleId>{5C22544A-7EE6-4342-B048-85BDC9FD1C3A}</a:tableStyleId>
              </a:tblPr>
              <a:tblGrid>
                <a:gridCol w="1310764">
                  <a:extLst>
                    <a:ext uri="{9D8B030D-6E8A-4147-A177-3AD203B41FA5}">
                      <a16:colId xmlns:a16="http://schemas.microsoft.com/office/drawing/2014/main" val="1915169643"/>
                    </a:ext>
                  </a:extLst>
                </a:gridCol>
                <a:gridCol w="5614834">
                  <a:extLst>
                    <a:ext uri="{9D8B030D-6E8A-4147-A177-3AD203B41FA5}">
                      <a16:colId xmlns:a16="http://schemas.microsoft.com/office/drawing/2014/main" val="1024807415"/>
                    </a:ext>
                  </a:extLst>
                </a:gridCol>
                <a:gridCol w="2014215">
                  <a:extLst>
                    <a:ext uri="{9D8B030D-6E8A-4147-A177-3AD203B41FA5}">
                      <a16:colId xmlns:a16="http://schemas.microsoft.com/office/drawing/2014/main" val="2939576652"/>
                    </a:ext>
                  </a:extLst>
                </a:gridCol>
              </a:tblGrid>
              <a:tr h="774894">
                <a:tc>
                  <a:txBody>
                    <a:bodyPr/>
                    <a:lstStyle/>
                    <a:p>
                      <a:r>
                        <a:rPr lang="en-IN" sz="1800" dirty="0">
                          <a:solidFill>
                            <a:sysClr val="windowText" lastClr="000000"/>
                          </a:solidFill>
                          <a:latin typeface="Times New Roman" panose="02020603050405020304" pitchFamily="18" charset="0"/>
                          <a:cs typeface="Times New Roman" panose="02020603050405020304" pitchFamily="18" charset="0"/>
                        </a:rPr>
                        <a:t>    SL.NO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ysClr val="windowText" lastClr="000000"/>
                          </a:solidFill>
                          <a:latin typeface="Times New Roman" panose="02020603050405020304" pitchFamily="18" charset="0"/>
                          <a:cs typeface="Times New Roman" panose="02020603050405020304" pitchFamily="18" charset="0"/>
                        </a:rPr>
                        <a:t>                                          Content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solidFill>
                            <a:schemeClr val="tx1"/>
                          </a:solidFill>
                          <a:latin typeface="Times New Roman" panose="02020603050405020304" pitchFamily="18" charset="0"/>
                          <a:cs typeface="Times New Roman" panose="02020603050405020304" pitchFamily="18" charset="0"/>
                        </a:rPr>
                        <a:t>       Slide no</a:t>
                      </a:r>
                      <a:r>
                        <a:rPr lang="en-IN" sz="1800" dirty="0">
                          <a:latin typeface="Times New Roman" panose="02020603050405020304" pitchFamily="18" charset="0"/>
                          <a:cs typeface="Times New Roman" panose="02020603050405020304" pitchFamily="18" charset="0"/>
                        </a:rPr>
                        <a:t>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31167797"/>
                  </a:ext>
                </a:extLst>
              </a:tr>
              <a:tr h="774894">
                <a:tc>
                  <a:txBody>
                    <a:bodyPr/>
                    <a:lstStyle/>
                    <a:p>
                      <a:r>
                        <a:rPr lang="en-IN" sz="1800" dirty="0">
                          <a:latin typeface="Times New Roman" panose="02020603050405020304" pitchFamily="18" charset="0"/>
                          <a:cs typeface="Times New Roman" panose="02020603050405020304" pitchFamily="18" charset="0"/>
                        </a:rPr>
                        <a:t>       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rPr>
                        <a:t>                                         Limitations</a:t>
                      </a:r>
                    </a:p>
                    <a:p>
                      <a:endParaRPr lang="en-IN"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latin typeface="Times New Roman" panose="02020603050405020304" pitchFamily="18" charset="0"/>
                          <a:cs typeface="Times New Roman" panose="02020603050405020304" pitchFamily="18" charset="0"/>
                        </a:rPr>
                        <a:t>           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8582447"/>
                  </a:ext>
                </a:extLst>
              </a:tr>
              <a:tr h="774894">
                <a:tc>
                  <a:txBody>
                    <a:bodyPr/>
                    <a:lstStyle/>
                    <a:p>
                      <a:r>
                        <a:rPr lang="en-IN" sz="1800" dirty="0">
                          <a:latin typeface="Times New Roman" panose="02020603050405020304" pitchFamily="18" charset="0"/>
                          <a:cs typeface="Times New Roman" panose="02020603050405020304" pitchFamily="18" charset="0"/>
                        </a:rPr>
                        <a:t>      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rPr>
                        <a:t>                                         Applications</a:t>
                      </a:r>
                    </a:p>
                    <a:p>
                      <a:endParaRPr lang="en-IN"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latin typeface="Times New Roman" panose="02020603050405020304" pitchFamily="18" charset="0"/>
                          <a:cs typeface="Times New Roman" panose="02020603050405020304" pitchFamily="18" charset="0"/>
                        </a:rPr>
                        <a:t>           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36455103"/>
                  </a:ext>
                </a:extLst>
              </a:tr>
              <a:tr h="774894">
                <a:tc>
                  <a:txBody>
                    <a:bodyPr/>
                    <a:lstStyle/>
                    <a:p>
                      <a:r>
                        <a:rPr lang="en-IN" sz="1800" dirty="0">
                          <a:latin typeface="Times New Roman" panose="02020603050405020304" pitchFamily="18" charset="0"/>
                          <a:cs typeface="Times New Roman" panose="02020603050405020304" pitchFamily="18" charset="0"/>
                        </a:rPr>
                        <a:t>      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latin typeface="Times New Roman" panose="02020603050405020304" pitchFamily="18" charset="0"/>
                          <a:cs typeface="Times New Roman" panose="02020603050405020304" pitchFamily="18" charset="0"/>
                        </a:rPr>
                        <a:t>                                        Future Scope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latin typeface="Times New Roman" panose="02020603050405020304" pitchFamily="18" charset="0"/>
                          <a:cs typeface="Times New Roman" panose="02020603050405020304" pitchFamily="18" charset="0"/>
                        </a:rPr>
                        <a:t>           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5125728"/>
                  </a:ext>
                </a:extLst>
              </a:tr>
              <a:tr h="774894">
                <a:tc>
                  <a:txBody>
                    <a:bodyPr/>
                    <a:lstStyle/>
                    <a:p>
                      <a:r>
                        <a:rPr lang="en-IN" sz="1800" dirty="0">
                          <a:latin typeface="Times New Roman" panose="02020603050405020304" pitchFamily="18" charset="0"/>
                          <a:cs typeface="Times New Roman" panose="02020603050405020304" pitchFamily="18" charset="0"/>
                        </a:rPr>
                        <a:t>      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rPr>
                        <a:t>                                          Conclusion</a:t>
                      </a:r>
                    </a:p>
                    <a:p>
                      <a:endParaRPr lang="en-IN"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latin typeface="Times New Roman" panose="02020603050405020304" pitchFamily="18" charset="0"/>
                          <a:cs typeface="Times New Roman" panose="02020603050405020304" pitchFamily="18" charset="0"/>
                        </a:rPr>
                        <a:t>           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9675978"/>
                  </a:ext>
                </a:extLst>
              </a:tr>
              <a:tr h="774894">
                <a:tc>
                  <a:txBody>
                    <a:bodyPr/>
                    <a:lstStyle/>
                    <a:p>
                      <a:r>
                        <a:rPr lang="en-IN" sz="1800" dirty="0">
                          <a:latin typeface="Times New Roman" panose="02020603050405020304" pitchFamily="18" charset="0"/>
                          <a:cs typeface="Times New Roman" panose="02020603050405020304" pitchFamily="18" charset="0"/>
                        </a:rPr>
                        <a: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latin typeface="Times New Roman" panose="02020603050405020304" pitchFamily="18" charset="0"/>
                          <a:cs typeface="Times New Roman" panose="02020603050405020304" pitchFamily="18" charset="0"/>
                        </a:rPr>
                        <a:t>                                          References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latin typeface="Times New Roman" panose="02020603050405020304" pitchFamily="18" charset="0"/>
                          <a:cs typeface="Times New Roman" panose="02020603050405020304" pitchFamily="18" charset="0"/>
                        </a:rPr>
                        <a:t>           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6446140"/>
                  </a:ext>
                </a:extLst>
              </a:tr>
              <a:tr h="774894">
                <a:tc>
                  <a:txBody>
                    <a:bodyPr/>
                    <a:lstStyle/>
                    <a:p>
                      <a:r>
                        <a:rPr lang="en-IN" sz="1800" dirty="0">
                          <a:latin typeface="Times New Roman" panose="02020603050405020304" pitchFamily="18" charset="0"/>
                          <a:cs typeface="Times New Roman" panose="02020603050405020304" pitchFamily="18" charset="0"/>
                        </a:rPr>
                        <a:t>      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latin typeface="Times New Roman" panose="02020603050405020304" pitchFamily="18" charset="0"/>
                          <a:cs typeface="Times New Roman" panose="02020603050405020304" pitchFamily="18" charset="0"/>
                        </a:rPr>
                        <a:t>                                Paper Publication Details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sz="1800" dirty="0">
                          <a:latin typeface="Times New Roman" panose="02020603050405020304" pitchFamily="18" charset="0"/>
                          <a:cs typeface="Times New Roman" panose="02020603050405020304" pitchFamily="18" charset="0"/>
                        </a:rPr>
                        <a:t>           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3826804"/>
                  </a:ext>
                </a:extLst>
              </a:tr>
            </a:tbl>
          </a:graphicData>
        </a:graphic>
      </p:graphicFrame>
      <p:sp>
        <p:nvSpPr>
          <p:cNvPr id="2" name="Rectangle 1">
            <a:extLst>
              <a:ext uri="{FF2B5EF4-FFF2-40B4-BE49-F238E27FC236}">
                <a16:creationId xmlns:a16="http://schemas.microsoft.com/office/drawing/2014/main" id="{70D7C99E-DECA-1B26-BC63-72F0F96643A6}"/>
              </a:ext>
            </a:extLst>
          </p:cNvPr>
          <p:cNvSpPr/>
          <p:nvPr/>
        </p:nvSpPr>
        <p:spPr>
          <a:xfrm>
            <a:off x="195309" y="221942"/>
            <a:ext cx="11825056" cy="64806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75313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D67E7-7567-6143-34C6-B4421837101A}"/>
              </a:ext>
            </a:extLst>
          </p:cNvPr>
          <p:cNvSpPr>
            <a:spLocks noGrp="1"/>
          </p:cNvSpPr>
          <p:nvPr>
            <p:ph type="title"/>
          </p:nvPr>
        </p:nvSpPr>
        <p:spPr>
          <a:xfrm>
            <a:off x="0" y="177553"/>
            <a:ext cx="11353800" cy="781235"/>
          </a:xfrm>
        </p:spPr>
        <p:txBody>
          <a:bodyPr>
            <a:normAutofit/>
          </a:bodyPr>
          <a:lstStyle/>
          <a:p>
            <a:r>
              <a:rPr lang="en-IN" sz="3600" dirty="0">
                <a:solidFill>
                  <a:srgbClr val="FF0000"/>
                </a:solidFill>
                <a:latin typeface="Times New Roman" panose="02020603050405020304" pitchFamily="18" charset="0"/>
                <a:cs typeface="Times New Roman" panose="02020603050405020304" pitchFamily="18" charset="0"/>
              </a:rPr>
              <a:t>    </a:t>
            </a:r>
            <a:r>
              <a:rPr lang="en-IN" sz="3200" dirty="0">
                <a:solidFill>
                  <a:srgbClr val="FF0000"/>
                </a:solidFill>
                <a:latin typeface="Times New Roman" panose="02020603050405020304" pitchFamily="18" charset="0"/>
                <a:cs typeface="Times New Roman" panose="02020603050405020304" pitchFamily="18" charset="0"/>
              </a:rPr>
              <a:t>Problem Title</a:t>
            </a:r>
          </a:p>
        </p:txBody>
      </p:sp>
      <p:sp>
        <p:nvSpPr>
          <p:cNvPr id="3" name="Content Placeholder 2">
            <a:extLst>
              <a:ext uri="{FF2B5EF4-FFF2-40B4-BE49-F238E27FC236}">
                <a16:creationId xmlns:a16="http://schemas.microsoft.com/office/drawing/2014/main" id="{5DAAD588-8D35-DEFB-0D69-CF1FA49659DE}"/>
              </a:ext>
            </a:extLst>
          </p:cNvPr>
          <p:cNvSpPr>
            <a:spLocks noGrp="1"/>
          </p:cNvSpPr>
          <p:nvPr>
            <p:ph idx="1"/>
          </p:nvPr>
        </p:nvSpPr>
        <p:spPr>
          <a:xfrm>
            <a:off x="355107" y="843379"/>
            <a:ext cx="11505460" cy="5743852"/>
          </a:xfrm>
        </p:spPr>
        <p:txBody>
          <a:bodyPr/>
          <a:lstStyle/>
          <a:p>
            <a:pPr marL="0" indent="0" algn="just">
              <a:buNone/>
            </a:pPr>
            <a:r>
              <a:rPr lang="en-IN" dirty="0">
                <a:latin typeface="Times New Roman" panose="02020603050405020304" pitchFamily="18" charset="0"/>
                <a:cs typeface="Times New Roman" panose="02020603050405020304" pitchFamily="18" charset="0"/>
              </a:rPr>
              <a:t> </a:t>
            </a:r>
          </a:p>
          <a:p>
            <a:pPr marL="0" indent="0" algn="just">
              <a:buNone/>
            </a:pPr>
            <a:r>
              <a:rPr lang="en-IN" b="1"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CET Rank Prediction and College Recommendation using ML Model</a:t>
            </a:r>
            <a:endParaRPr lang="en-IN"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85D90F5B-DBC0-1525-2025-172A6C537565}"/>
              </a:ext>
            </a:extLst>
          </p:cNvPr>
          <p:cNvSpPr/>
          <p:nvPr/>
        </p:nvSpPr>
        <p:spPr>
          <a:xfrm>
            <a:off x="257452" y="177553"/>
            <a:ext cx="11691892" cy="65028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84613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D17D3-A38E-D1DC-0D8E-B537B8F26132}"/>
              </a:ext>
            </a:extLst>
          </p:cNvPr>
          <p:cNvSpPr>
            <a:spLocks noGrp="1"/>
          </p:cNvSpPr>
          <p:nvPr>
            <p:ph type="title"/>
          </p:nvPr>
        </p:nvSpPr>
        <p:spPr>
          <a:xfrm>
            <a:off x="133165" y="365125"/>
            <a:ext cx="11220635" cy="602541"/>
          </a:xfrm>
        </p:spPr>
        <p:txBody>
          <a:bodyPr>
            <a:normAutofit/>
          </a:bodyPr>
          <a:lstStyle/>
          <a:p>
            <a:r>
              <a:rPr lang="en-IN" sz="3200" dirty="0">
                <a:solidFill>
                  <a:srgbClr val="FF0000"/>
                </a:solidFill>
                <a:latin typeface="Times New Roman" panose="02020603050405020304" pitchFamily="18" charset="0"/>
                <a:cs typeface="Times New Roman" panose="02020603050405020304" pitchFamily="18" charset="0"/>
              </a:rPr>
              <a:t> Problem Definition</a:t>
            </a:r>
            <a:endParaRPr lang="en-IN" sz="36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E78DD2A-0EB9-0E56-DBFA-FC0C36070670}"/>
              </a:ext>
            </a:extLst>
          </p:cNvPr>
          <p:cNvSpPr>
            <a:spLocks noGrp="1"/>
          </p:cNvSpPr>
          <p:nvPr>
            <p:ph idx="1"/>
          </p:nvPr>
        </p:nvSpPr>
        <p:spPr>
          <a:xfrm>
            <a:off x="239697" y="905522"/>
            <a:ext cx="11114103" cy="5271441"/>
          </a:xfrm>
        </p:spPr>
        <p:txBody>
          <a:bodyPr/>
          <a:lstStyle/>
          <a:p>
            <a:pPr algn="just"/>
            <a:r>
              <a:rPr lang="en-US" dirty="0">
                <a:latin typeface=" Times new roman"/>
              </a:rPr>
              <a:t>The problem is to develop a machine learning model that can predict the rank of a student in the Common Entrance Test (CET) and recommend suitable colleges based on the predicted rank. Additionally, it should recommend colleges that align with the predicted rank and match the preferences of the students, such as location, course availability, infrastructure, etc.</a:t>
            </a:r>
            <a:endParaRPr lang="en-IN" dirty="0">
              <a:latin typeface=" Times new roman"/>
            </a:endParaRPr>
          </a:p>
        </p:txBody>
      </p:sp>
      <p:sp>
        <p:nvSpPr>
          <p:cNvPr id="4" name="Rectangle 3">
            <a:extLst>
              <a:ext uri="{FF2B5EF4-FFF2-40B4-BE49-F238E27FC236}">
                <a16:creationId xmlns:a16="http://schemas.microsoft.com/office/drawing/2014/main" id="{4974E357-E5A9-4C55-6952-985F88A1969A}"/>
              </a:ext>
            </a:extLst>
          </p:cNvPr>
          <p:cNvSpPr/>
          <p:nvPr/>
        </p:nvSpPr>
        <p:spPr>
          <a:xfrm>
            <a:off x="239697" y="177553"/>
            <a:ext cx="11712606" cy="64806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30948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2525F-9505-2757-499E-48E8ACE662BA}"/>
              </a:ext>
            </a:extLst>
          </p:cNvPr>
          <p:cNvSpPr>
            <a:spLocks noGrp="1"/>
          </p:cNvSpPr>
          <p:nvPr>
            <p:ph type="title"/>
          </p:nvPr>
        </p:nvSpPr>
        <p:spPr>
          <a:xfrm>
            <a:off x="363985" y="338492"/>
            <a:ext cx="10989816" cy="342545"/>
          </a:xfrm>
        </p:spPr>
        <p:txBody>
          <a:bodyPr>
            <a:normAutofit fontScale="90000"/>
          </a:bodyPr>
          <a:lstStyle/>
          <a:p>
            <a:r>
              <a:rPr lang="en-IN" sz="3600" dirty="0">
                <a:solidFill>
                  <a:srgbClr val="FF0000"/>
                </a:solidFill>
                <a:latin typeface="Times New Roman" panose="02020603050405020304" pitchFamily="18" charset="0"/>
                <a:cs typeface="Times New Roman" panose="02020603050405020304" pitchFamily="18" charset="0"/>
              </a:rPr>
              <a:t>Technologies Used</a:t>
            </a:r>
            <a:endParaRPr lang="en-IN" sz="3600" dirty="0"/>
          </a:p>
        </p:txBody>
      </p:sp>
      <p:sp>
        <p:nvSpPr>
          <p:cNvPr id="5" name="Content Placeholder 4">
            <a:extLst>
              <a:ext uri="{FF2B5EF4-FFF2-40B4-BE49-F238E27FC236}">
                <a16:creationId xmlns:a16="http://schemas.microsoft.com/office/drawing/2014/main" id="{5B4403B6-FD0F-DCF9-852E-3226FED62370}"/>
              </a:ext>
            </a:extLst>
          </p:cNvPr>
          <p:cNvSpPr>
            <a:spLocks noGrp="1"/>
          </p:cNvSpPr>
          <p:nvPr>
            <p:ph idx="1"/>
          </p:nvPr>
        </p:nvSpPr>
        <p:spPr>
          <a:xfrm>
            <a:off x="435007" y="905522"/>
            <a:ext cx="11540970" cy="5613985"/>
          </a:xfrm>
        </p:spPr>
        <p:txBody>
          <a:bodyPr>
            <a:noAutofit/>
          </a:bodyPr>
          <a:lstStyle/>
          <a:p>
            <a:pPr algn="just"/>
            <a:r>
              <a:rPr lang="en-IN" b="1" dirty="0">
                <a:latin typeface=" Times new roman"/>
              </a:rPr>
              <a:t>SQL</a:t>
            </a:r>
            <a:r>
              <a:rPr lang="en-IN" dirty="0">
                <a:latin typeface=" Times new roman"/>
              </a:rPr>
              <a:t>: </a:t>
            </a:r>
            <a:r>
              <a:rPr lang="en-US" dirty="0">
                <a:latin typeface=" Times new roman"/>
              </a:rPr>
              <a:t>SQL is a standard language for managing relational databases, which store data in tables with columns and rows</a:t>
            </a:r>
            <a:r>
              <a:rPr lang="en-US" dirty="0"/>
              <a:t>.</a:t>
            </a:r>
            <a:endParaRPr lang="en-IN" dirty="0">
              <a:latin typeface=" Times new roman"/>
            </a:endParaRPr>
          </a:p>
          <a:p>
            <a:pPr algn="just"/>
            <a:r>
              <a:rPr lang="en-IN" b="1" dirty="0">
                <a:latin typeface=" Times new roman"/>
              </a:rPr>
              <a:t>HTML and CSS</a:t>
            </a:r>
            <a:r>
              <a:rPr lang="en-IN" dirty="0">
                <a:latin typeface=" Times new roman"/>
              </a:rPr>
              <a:t>:</a:t>
            </a:r>
            <a:r>
              <a:rPr lang="en-US" dirty="0"/>
              <a:t> </a:t>
            </a:r>
            <a:r>
              <a:rPr lang="en-US" dirty="0">
                <a:latin typeface=" Times new roman"/>
              </a:rPr>
              <a:t>HTML is the markup language used to structure and define the content of a web page. CSS is used to style the content on a web page. </a:t>
            </a:r>
          </a:p>
          <a:p>
            <a:pPr algn="just"/>
            <a:r>
              <a:rPr lang="en-US" b="1" dirty="0">
                <a:latin typeface=" Times new roman"/>
              </a:rPr>
              <a:t>Firebase</a:t>
            </a:r>
            <a:r>
              <a:rPr lang="en-US" dirty="0">
                <a:latin typeface=" Times new roman"/>
              </a:rPr>
              <a:t>:</a:t>
            </a:r>
            <a:r>
              <a:rPr lang="en-US" dirty="0"/>
              <a:t> </a:t>
            </a:r>
            <a:r>
              <a:rPr lang="en-US" dirty="0">
                <a:latin typeface=" Times new roman"/>
              </a:rPr>
              <a:t>Firebase is a mobile and web application development platform that provides a suite of services and tools for building and managing applications.</a:t>
            </a:r>
          </a:p>
          <a:p>
            <a:pPr algn="just"/>
            <a:r>
              <a:rPr lang="en-US" b="1" dirty="0">
                <a:latin typeface=" Times new roman"/>
              </a:rPr>
              <a:t>Django Framework</a:t>
            </a:r>
            <a:r>
              <a:rPr lang="en-US" dirty="0">
                <a:latin typeface=" Times new roman"/>
              </a:rPr>
              <a:t>:</a:t>
            </a:r>
            <a:r>
              <a:rPr lang="en-US" dirty="0"/>
              <a:t> </a:t>
            </a:r>
            <a:r>
              <a:rPr lang="en-US" dirty="0">
                <a:latin typeface=" Times new roman"/>
              </a:rPr>
              <a:t>It is a high-level Python web framework that is designed for rapid development of web applications. </a:t>
            </a:r>
          </a:p>
          <a:p>
            <a:pPr algn="just"/>
            <a:r>
              <a:rPr lang="en-US" b="1" dirty="0">
                <a:latin typeface=" Times new roman"/>
              </a:rPr>
              <a:t>JavaScript</a:t>
            </a:r>
            <a:r>
              <a:rPr lang="en-US" dirty="0">
                <a:latin typeface=" Times new roman"/>
              </a:rPr>
              <a:t>: </a:t>
            </a:r>
            <a:r>
              <a:rPr lang="en-US" b="0" i="0" dirty="0">
                <a:solidFill>
                  <a:srgbClr val="1B1B1B"/>
                </a:solidFill>
                <a:effectLst/>
                <a:latin typeface=" Times new roman"/>
              </a:rPr>
              <a:t>JavaScript is a scripting or programming language that allows you to implement complex features on web pages.</a:t>
            </a:r>
          </a:p>
          <a:p>
            <a:pPr algn="just"/>
            <a:r>
              <a:rPr lang="en-US" b="1" dirty="0">
                <a:solidFill>
                  <a:srgbClr val="1B1B1B"/>
                </a:solidFill>
                <a:latin typeface=" Times new roman"/>
              </a:rPr>
              <a:t>Python</a:t>
            </a:r>
            <a:r>
              <a:rPr lang="en-US" dirty="0">
                <a:solidFill>
                  <a:srgbClr val="1B1B1B"/>
                </a:solidFill>
                <a:latin typeface=" Times new roman"/>
              </a:rPr>
              <a:t>: </a:t>
            </a:r>
            <a:r>
              <a:rPr lang="en-US" dirty="0">
                <a:latin typeface=" Times new roman"/>
              </a:rPr>
              <a:t>Python is an interpreted, object-oriented, high-level programming language with dynamic semantics.</a:t>
            </a:r>
            <a:endParaRPr lang="en-US" b="1" dirty="0">
              <a:latin typeface=" Times new roman"/>
            </a:endParaRPr>
          </a:p>
        </p:txBody>
      </p:sp>
      <p:sp>
        <p:nvSpPr>
          <p:cNvPr id="6" name="Rectangle 5">
            <a:extLst>
              <a:ext uri="{FF2B5EF4-FFF2-40B4-BE49-F238E27FC236}">
                <a16:creationId xmlns:a16="http://schemas.microsoft.com/office/drawing/2014/main" id="{7E24DB69-7A6D-5F1C-1F9E-6B30E237BCD4}"/>
              </a:ext>
            </a:extLst>
          </p:cNvPr>
          <p:cNvSpPr/>
          <p:nvPr/>
        </p:nvSpPr>
        <p:spPr>
          <a:xfrm>
            <a:off x="168676" y="213064"/>
            <a:ext cx="11913833" cy="64984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91704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547FC-DBAD-67FF-F1A6-093D43A88BD9}"/>
              </a:ext>
            </a:extLst>
          </p:cNvPr>
          <p:cNvSpPr>
            <a:spLocks noGrp="1"/>
          </p:cNvSpPr>
          <p:nvPr>
            <p:ph type="title"/>
          </p:nvPr>
        </p:nvSpPr>
        <p:spPr>
          <a:xfrm>
            <a:off x="180513" y="230819"/>
            <a:ext cx="11066756" cy="630315"/>
          </a:xfrm>
        </p:spPr>
        <p:txBody>
          <a:bodyPr>
            <a:normAutofit/>
          </a:bodyPr>
          <a:lstStyle/>
          <a:p>
            <a:r>
              <a:rPr lang="en-IN" sz="3200" dirty="0">
                <a:solidFill>
                  <a:srgbClr val="FF0000"/>
                </a:solidFill>
                <a:latin typeface=" Times new roman"/>
              </a:rPr>
              <a:t>Objective of the Project </a:t>
            </a:r>
          </a:p>
        </p:txBody>
      </p:sp>
      <p:sp>
        <p:nvSpPr>
          <p:cNvPr id="3" name="Content Placeholder 2">
            <a:extLst>
              <a:ext uri="{FF2B5EF4-FFF2-40B4-BE49-F238E27FC236}">
                <a16:creationId xmlns:a16="http://schemas.microsoft.com/office/drawing/2014/main" id="{2C057DA5-64CC-A6A1-D2D3-83280D3078C8}"/>
              </a:ext>
            </a:extLst>
          </p:cNvPr>
          <p:cNvSpPr>
            <a:spLocks noGrp="1"/>
          </p:cNvSpPr>
          <p:nvPr>
            <p:ph idx="1"/>
          </p:nvPr>
        </p:nvSpPr>
        <p:spPr>
          <a:xfrm>
            <a:off x="266330" y="861134"/>
            <a:ext cx="11576482" cy="5592932"/>
          </a:xfrm>
        </p:spPr>
        <p:txBody>
          <a:bodyPr>
            <a:normAutofit/>
          </a:bodyPr>
          <a:lstStyle/>
          <a:p>
            <a:pPr algn="just"/>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Accurately predict the rank of a student in the KCET exam based on their performance in previous exams, demographic details, and other relevant factors.</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Provide students with relevant information about the recommended colleges, such as their admission process, fee structure, and eligibility criteria.</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The recommendation system should take into account factors such as the reputation of the college and the student's location preference.</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n-IN" dirty="0">
              <a:latin typeface=" Times new roman"/>
            </a:endParaRPr>
          </a:p>
        </p:txBody>
      </p:sp>
      <p:sp>
        <p:nvSpPr>
          <p:cNvPr id="4" name="Rectangle 3">
            <a:extLst>
              <a:ext uri="{FF2B5EF4-FFF2-40B4-BE49-F238E27FC236}">
                <a16:creationId xmlns:a16="http://schemas.microsoft.com/office/drawing/2014/main" id="{3DCD775A-F829-A6ED-2DC1-2C592EAF6F4E}"/>
              </a:ext>
            </a:extLst>
          </p:cNvPr>
          <p:cNvSpPr/>
          <p:nvPr/>
        </p:nvSpPr>
        <p:spPr>
          <a:xfrm>
            <a:off x="186431" y="150919"/>
            <a:ext cx="11825056" cy="64762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50381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A479A-9728-F6B1-DD34-826861866394}"/>
              </a:ext>
            </a:extLst>
          </p:cNvPr>
          <p:cNvSpPr>
            <a:spLocks noGrp="1"/>
          </p:cNvSpPr>
          <p:nvPr>
            <p:ph type="title"/>
          </p:nvPr>
        </p:nvSpPr>
        <p:spPr>
          <a:xfrm>
            <a:off x="257452" y="301841"/>
            <a:ext cx="11096348" cy="941032"/>
          </a:xfrm>
        </p:spPr>
        <p:txBody>
          <a:bodyPr>
            <a:normAutofit/>
          </a:bodyPr>
          <a:lstStyle/>
          <a:p>
            <a:r>
              <a:rPr lang="en-IN" sz="3200" dirty="0">
                <a:solidFill>
                  <a:srgbClr val="FF0000"/>
                </a:solidFill>
                <a:latin typeface=" Times new roman"/>
              </a:rPr>
              <a:t>Methodology</a:t>
            </a:r>
          </a:p>
        </p:txBody>
      </p:sp>
      <p:sp>
        <p:nvSpPr>
          <p:cNvPr id="3" name="Content Placeholder 2">
            <a:extLst>
              <a:ext uri="{FF2B5EF4-FFF2-40B4-BE49-F238E27FC236}">
                <a16:creationId xmlns:a16="http://schemas.microsoft.com/office/drawing/2014/main" id="{658D5C57-0283-79F4-1B78-B81CA4C58760}"/>
              </a:ext>
            </a:extLst>
          </p:cNvPr>
          <p:cNvSpPr>
            <a:spLocks noGrp="1"/>
          </p:cNvSpPr>
          <p:nvPr>
            <p:ph idx="1"/>
          </p:nvPr>
        </p:nvSpPr>
        <p:spPr>
          <a:xfrm>
            <a:off x="346229" y="1242873"/>
            <a:ext cx="11478827" cy="5442011"/>
          </a:xfrm>
        </p:spPr>
        <p:txBody>
          <a:bodyPr/>
          <a:lstStyle/>
          <a:p>
            <a:pPr algn="just"/>
            <a:r>
              <a:rPr lang="en-IN" dirty="0">
                <a:latin typeface=" Times new roman"/>
              </a:rPr>
              <a:t>Data Collection </a:t>
            </a:r>
          </a:p>
          <a:p>
            <a:pPr algn="just"/>
            <a:r>
              <a:rPr lang="en-IN" dirty="0">
                <a:latin typeface=" Times new roman"/>
              </a:rPr>
              <a:t>Data Analysis</a:t>
            </a:r>
          </a:p>
          <a:p>
            <a:pPr algn="just"/>
            <a:r>
              <a:rPr lang="en-IN" dirty="0">
                <a:latin typeface=" Times new roman"/>
              </a:rPr>
              <a:t>Data Pre-processing</a:t>
            </a:r>
          </a:p>
          <a:p>
            <a:pPr algn="just"/>
            <a:r>
              <a:rPr lang="en-IN" dirty="0">
                <a:latin typeface=" Times new roman"/>
              </a:rPr>
              <a:t>Model Training</a:t>
            </a:r>
          </a:p>
          <a:p>
            <a:pPr algn="just"/>
            <a:r>
              <a:rPr lang="en-IN" dirty="0">
                <a:latin typeface=" Times new roman"/>
              </a:rPr>
              <a:t>Model Validation</a:t>
            </a:r>
          </a:p>
          <a:p>
            <a:pPr algn="just"/>
            <a:r>
              <a:rPr lang="en-IN" dirty="0">
                <a:latin typeface=" Times new roman"/>
              </a:rPr>
              <a:t>Deployment</a:t>
            </a:r>
          </a:p>
          <a:p>
            <a:pPr marL="0" indent="0" algn="just">
              <a:buNone/>
            </a:pPr>
            <a:endParaRPr lang="en-IN" dirty="0">
              <a:latin typeface=" Times new roman"/>
            </a:endParaRPr>
          </a:p>
        </p:txBody>
      </p:sp>
      <p:pic>
        <p:nvPicPr>
          <p:cNvPr id="5" name="Picture 4">
            <a:extLst>
              <a:ext uri="{FF2B5EF4-FFF2-40B4-BE49-F238E27FC236}">
                <a16:creationId xmlns:a16="http://schemas.microsoft.com/office/drawing/2014/main" id="{387BC843-481B-04BD-1FF2-EE606EFA72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8016" y="1091955"/>
            <a:ext cx="7145784" cy="5202312"/>
          </a:xfrm>
          <a:prstGeom prst="rect">
            <a:avLst/>
          </a:prstGeom>
        </p:spPr>
      </p:pic>
      <p:sp>
        <p:nvSpPr>
          <p:cNvPr id="6" name="Rectangle 5">
            <a:extLst>
              <a:ext uri="{FF2B5EF4-FFF2-40B4-BE49-F238E27FC236}">
                <a16:creationId xmlns:a16="http://schemas.microsoft.com/office/drawing/2014/main" id="{06D06AF4-95F8-F3F5-6E5E-9B7783218371}"/>
              </a:ext>
            </a:extLst>
          </p:cNvPr>
          <p:cNvSpPr/>
          <p:nvPr/>
        </p:nvSpPr>
        <p:spPr>
          <a:xfrm>
            <a:off x="168676" y="168676"/>
            <a:ext cx="11896077" cy="6569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69581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D200B-91F4-0335-C476-97D3E1B4664B}"/>
              </a:ext>
            </a:extLst>
          </p:cNvPr>
          <p:cNvSpPr>
            <a:spLocks noGrp="1"/>
          </p:cNvSpPr>
          <p:nvPr>
            <p:ph type="title"/>
          </p:nvPr>
        </p:nvSpPr>
        <p:spPr>
          <a:xfrm>
            <a:off x="204186" y="168676"/>
            <a:ext cx="11149614" cy="701336"/>
          </a:xfrm>
        </p:spPr>
        <p:txBody>
          <a:bodyPr>
            <a:normAutofit/>
          </a:bodyPr>
          <a:lstStyle/>
          <a:p>
            <a:r>
              <a:rPr lang="en-IN" sz="3200" dirty="0">
                <a:solidFill>
                  <a:srgbClr val="FF0000"/>
                </a:solidFill>
                <a:latin typeface=" Times new roman"/>
              </a:rPr>
              <a:t>Existing System &amp; Proposed System</a:t>
            </a:r>
          </a:p>
        </p:txBody>
      </p:sp>
      <p:sp>
        <p:nvSpPr>
          <p:cNvPr id="3" name="Content Placeholder 2">
            <a:extLst>
              <a:ext uri="{FF2B5EF4-FFF2-40B4-BE49-F238E27FC236}">
                <a16:creationId xmlns:a16="http://schemas.microsoft.com/office/drawing/2014/main" id="{201DE4EA-6016-94D4-651C-0D74455015B0}"/>
              </a:ext>
            </a:extLst>
          </p:cNvPr>
          <p:cNvSpPr>
            <a:spLocks noGrp="1"/>
          </p:cNvSpPr>
          <p:nvPr>
            <p:ph idx="1"/>
          </p:nvPr>
        </p:nvSpPr>
        <p:spPr>
          <a:xfrm>
            <a:off x="266330" y="870012"/>
            <a:ext cx="11543930" cy="5819312"/>
          </a:xfrm>
        </p:spPr>
        <p:txBody>
          <a:bodyPr/>
          <a:lstStyle/>
          <a:p>
            <a:pPr algn="just"/>
            <a:r>
              <a:rPr lang="en-US" dirty="0">
                <a:latin typeface=" Times new roman"/>
              </a:rPr>
              <a:t>Rank prediction is very significant to students, teachers, university board trustees and government.  People can observe the current rank of a university from those ranking providers. But ranking is a transitional and everchanging process. If upcoming rank of a certain university can be predicted, it would certainly assist the prospective graduate students to choose desired institution in advance. So it’s difficult for students to predict their appropriate rank to get admission to specific college.</a:t>
            </a:r>
          </a:p>
          <a:p>
            <a:pPr algn="just"/>
            <a:r>
              <a:rPr lang="en-US" dirty="0">
                <a:latin typeface=" Times new roman"/>
              </a:rPr>
              <a:t>In the proposed system The KCET rank predictor aids in predicting the expected rank. The data in the KCET rank predictor are based on various parameters and take the prior years’ exam pattern into account. It will also demonstrate how to compute rank using percentiles. We have used different types of algorithms, techniques to predict the rank of the students.</a:t>
            </a:r>
            <a:endParaRPr lang="en-IN" dirty="0">
              <a:latin typeface=" Times new roman"/>
            </a:endParaRPr>
          </a:p>
        </p:txBody>
      </p:sp>
      <p:sp>
        <p:nvSpPr>
          <p:cNvPr id="4" name="Rectangle 3">
            <a:extLst>
              <a:ext uri="{FF2B5EF4-FFF2-40B4-BE49-F238E27FC236}">
                <a16:creationId xmlns:a16="http://schemas.microsoft.com/office/drawing/2014/main" id="{FE552AC5-C759-ED39-1897-73F400890235}"/>
              </a:ext>
            </a:extLst>
          </p:cNvPr>
          <p:cNvSpPr/>
          <p:nvPr/>
        </p:nvSpPr>
        <p:spPr>
          <a:xfrm>
            <a:off x="204186" y="168676"/>
            <a:ext cx="11798424" cy="65206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910810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496</TotalTime>
  <Words>1350</Words>
  <Application>Microsoft Office PowerPoint</Application>
  <PresentationFormat>Widescreen</PresentationFormat>
  <Paragraphs>120</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 Times new roman</vt:lpstr>
      <vt:lpstr>Arial</vt:lpstr>
      <vt:lpstr>Calibri</vt:lpstr>
      <vt:lpstr>Calibri Light</vt:lpstr>
      <vt:lpstr>Times New Roman</vt:lpstr>
      <vt:lpstr>Office Theme</vt:lpstr>
      <vt:lpstr>  SDM COLLEGE OF ENGINEERING AND TECHNOLOGY,DHARWAD-580002 Department of Information Science &amp; Engineering</vt:lpstr>
      <vt:lpstr>Contents</vt:lpstr>
      <vt:lpstr>PowerPoint Presentation</vt:lpstr>
      <vt:lpstr>    Problem Title</vt:lpstr>
      <vt:lpstr> Problem Definition</vt:lpstr>
      <vt:lpstr>Technologies Used</vt:lpstr>
      <vt:lpstr>Objective of the Project </vt:lpstr>
      <vt:lpstr>Methodology</vt:lpstr>
      <vt:lpstr>Existing System &amp; Proposed System</vt:lpstr>
      <vt:lpstr>   Architectural Design</vt:lpstr>
      <vt:lpstr>                                     Implementation Results</vt:lpstr>
      <vt:lpstr>PowerPoint Presentation</vt:lpstr>
      <vt:lpstr>PowerPoint Presentation</vt:lpstr>
      <vt:lpstr>PowerPoint Presentation</vt:lpstr>
      <vt:lpstr>PowerPoint Presentation</vt:lpstr>
      <vt:lpstr>PowerPoint Presentation</vt:lpstr>
      <vt:lpstr>PowerPoint Presentation</vt:lpstr>
      <vt:lpstr>Limitations</vt:lpstr>
      <vt:lpstr>Applications</vt:lpstr>
      <vt:lpstr> Future Scope</vt:lpstr>
      <vt:lpstr>    Conclusion</vt:lpstr>
      <vt:lpstr>References</vt:lpstr>
      <vt:lpstr>Paper Publication Details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SDM COLLEGE OF ENGINEERING AND TECHNOLOGY,DHARWAD-580002 Department of Information Science &amp; Engineering</dc:title>
  <dc:creator>bhats</dc:creator>
  <cp:lastModifiedBy>bhats</cp:lastModifiedBy>
  <cp:revision>154</cp:revision>
  <dcterms:created xsi:type="dcterms:W3CDTF">2023-01-01T04:39:38Z</dcterms:created>
  <dcterms:modified xsi:type="dcterms:W3CDTF">2023-06-05T14:28:58Z</dcterms:modified>
</cp:coreProperties>
</file>